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56" r:id="rId3"/>
    <p:sldId id="257" r:id="rId4"/>
    <p:sldId id="258" r:id="rId5"/>
    <p:sldId id="259" r:id="rId6"/>
    <p:sldId id="260" r:id="rId7"/>
    <p:sldId id="262" r:id="rId8"/>
    <p:sldId id="261" r:id="rId9"/>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森田 真理" initials="森田" lastIdx="1" clrIdx="0">
    <p:extLst>
      <p:ext uri="{19B8F6BF-5375-455C-9EA6-DF929625EA0E}">
        <p15:presenceInfo xmlns:p15="http://schemas.microsoft.com/office/powerpoint/2012/main" userId="b27c09607bb6f9d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12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3E62944-F591-417D-A2B3-FC4881E1B18A}" type="datetimeFigureOut">
              <a:rPr kumimoji="1" lang="ja-JP" altLang="en-US" smtClean="0"/>
              <a:t>2021/11/9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4859DA-9724-4932-9598-C28E12216426}" type="slidenum">
              <a:rPr kumimoji="1" lang="ja-JP" altLang="en-US" smtClean="0"/>
              <a:t>‹#›</a:t>
            </a:fld>
            <a:endParaRPr kumimoji="1" lang="ja-JP" altLang="en-US"/>
          </a:p>
        </p:txBody>
      </p:sp>
    </p:spTree>
    <p:extLst>
      <p:ext uri="{BB962C8B-B14F-4D97-AF65-F5344CB8AC3E}">
        <p14:creationId xmlns:p14="http://schemas.microsoft.com/office/powerpoint/2010/main" val="97244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E62944-F591-417D-A2B3-FC4881E1B18A}" type="datetimeFigureOut">
              <a:rPr kumimoji="1" lang="ja-JP" altLang="en-US" smtClean="0"/>
              <a:t>2021/11/9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4859DA-9724-4932-9598-C28E12216426}" type="slidenum">
              <a:rPr kumimoji="1" lang="ja-JP" altLang="en-US" smtClean="0"/>
              <a:t>‹#›</a:t>
            </a:fld>
            <a:endParaRPr kumimoji="1" lang="ja-JP" altLang="en-US"/>
          </a:p>
        </p:txBody>
      </p:sp>
    </p:spTree>
    <p:extLst>
      <p:ext uri="{BB962C8B-B14F-4D97-AF65-F5344CB8AC3E}">
        <p14:creationId xmlns:p14="http://schemas.microsoft.com/office/powerpoint/2010/main" val="2897466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E62944-F591-417D-A2B3-FC4881E1B18A}" type="datetimeFigureOut">
              <a:rPr kumimoji="1" lang="ja-JP" altLang="en-US" smtClean="0"/>
              <a:t>2021/11/9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4859DA-9724-4932-9598-C28E12216426}" type="slidenum">
              <a:rPr kumimoji="1" lang="ja-JP" altLang="en-US" smtClean="0"/>
              <a:t>‹#›</a:t>
            </a:fld>
            <a:endParaRPr kumimoji="1" lang="ja-JP" altLang="en-US"/>
          </a:p>
        </p:txBody>
      </p:sp>
    </p:spTree>
    <p:extLst>
      <p:ext uri="{BB962C8B-B14F-4D97-AF65-F5344CB8AC3E}">
        <p14:creationId xmlns:p14="http://schemas.microsoft.com/office/powerpoint/2010/main" val="2680307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E62944-F591-417D-A2B3-FC4881E1B18A}" type="datetimeFigureOut">
              <a:rPr kumimoji="1" lang="ja-JP" altLang="en-US" smtClean="0"/>
              <a:t>2021/11/9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4859DA-9724-4932-9598-C28E12216426}" type="slidenum">
              <a:rPr kumimoji="1" lang="ja-JP" altLang="en-US" smtClean="0"/>
              <a:t>‹#›</a:t>
            </a:fld>
            <a:endParaRPr kumimoji="1" lang="ja-JP" altLang="en-US"/>
          </a:p>
        </p:txBody>
      </p:sp>
    </p:spTree>
    <p:extLst>
      <p:ext uri="{BB962C8B-B14F-4D97-AF65-F5344CB8AC3E}">
        <p14:creationId xmlns:p14="http://schemas.microsoft.com/office/powerpoint/2010/main" val="4187245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3E62944-F591-417D-A2B3-FC4881E1B18A}" type="datetimeFigureOut">
              <a:rPr kumimoji="1" lang="ja-JP" altLang="en-US" smtClean="0"/>
              <a:t>2021/11/9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4859DA-9724-4932-9598-C28E12216426}" type="slidenum">
              <a:rPr kumimoji="1" lang="ja-JP" altLang="en-US" smtClean="0"/>
              <a:t>‹#›</a:t>
            </a:fld>
            <a:endParaRPr kumimoji="1" lang="ja-JP" altLang="en-US"/>
          </a:p>
        </p:txBody>
      </p:sp>
    </p:spTree>
    <p:extLst>
      <p:ext uri="{BB962C8B-B14F-4D97-AF65-F5344CB8AC3E}">
        <p14:creationId xmlns:p14="http://schemas.microsoft.com/office/powerpoint/2010/main" val="3158040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3E62944-F591-417D-A2B3-FC4881E1B18A}" type="datetimeFigureOut">
              <a:rPr kumimoji="1" lang="ja-JP" altLang="en-US" smtClean="0"/>
              <a:t>2021/11/9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4859DA-9724-4932-9598-C28E12216426}" type="slidenum">
              <a:rPr kumimoji="1" lang="ja-JP" altLang="en-US" smtClean="0"/>
              <a:t>‹#›</a:t>
            </a:fld>
            <a:endParaRPr kumimoji="1" lang="ja-JP" altLang="en-US"/>
          </a:p>
        </p:txBody>
      </p:sp>
    </p:spTree>
    <p:extLst>
      <p:ext uri="{BB962C8B-B14F-4D97-AF65-F5344CB8AC3E}">
        <p14:creationId xmlns:p14="http://schemas.microsoft.com/office/powerpoint/2010/main" val="4047649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3E62944-F591-417D-A2B3-FC4881E1B18A}" type="datetimeFigureOut">
              <a:rPr kumimoji="1" lang="ja-JP" altLang="en-US" smtClean="0"/>
              <a:t>2021/11/9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24859DA-9724-4932-9598-C28E12216426}" type="slidenum">
              <a:rPr kumimoji="1" lang="ja-JP" altLang="en-US" smtClean="0"/>
              <a:t>‹#›</a:t>
            </a:fld>
            <a:endParaRPr kumimoji="1" lang="ja-JP" altLang="en-US"/>
          </a:p>
        </p:txBody>
      </p:sp>
    </p:spTree>
    <p:extLst>
      <p:ext uri="{BB962C8B-B14F-4D97-AF65-F5344CB8AC3E}">
        <p14:creationId xmlns:p14="http://schemas.microsoft.com/office/powerpoint/2010/main" val="146430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3E62944-F591-417D-A2B3-FC4881E1B18A}" type="datetimeFigureOut">
              <a:rPr kumimoji="1" lang="ja-JP" altLang="en-US" smtClean="0"/>
              <a:t>2021/11/9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24859DA-9724-4932-9598-C28E12216426}" type="slidenum">
              <a:rPr kumimoji="1" lang="ja-JP" altLang="en-US" smtClean="0"/>
              <a:t>‹#›</a:t>
            </a:fld>
            <a:endParaRPr kumimoji="1" lang="ja-JP" altLang="en-US"/>
          </a:p>
        </p:txBody>
      </p:sp>
    </p:spTree>
    <p:extLst>
      <p:ext uri="{BB962C8B-B14F-4D97-AF65-F5344CB8AC3E}">
        <p14:creationId xmlns:p14="http://schemas.microsoft.com/office/powerpoint/2010/main" val="5851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62944-F591-417D-A2B3-FC4881E1B18A}" type="datetimeFigureOut">
              <a:rPr kumimoji="1" lang="ja-JP" altLang="en-US" smtClean="0"/>
              <a:t>2021/11/9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4859DA-9724-4932-9598-C28E12216426}" type="slidenum">
              <a:rPr kumimoji="1" lang="ja-JP" altLang="en-US" smtClean="0"/>
              <a:t>‹#›</a:t>
            </a:fld>
            <a:endParaRPr kumimoji="1" lang="ja-JP" altLang="en-US"/>
          </a:p>
        </p:txBody>
      </p:sp>
    </p:spTree>
    <p:extLst>
      <p:ext uri="{BB962C8B-B14F-4D97-AF65-F5344CB8AC3E}">
        <p14:creationId xmlns:p14="http://schemas.microsoft.com/office/powerpoint/2010/main" val="3646480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3E62944-F591-417D-A2B3-FC4881E1B18A}" type="datetimeFigureOut">
              <a:rPr kumimoji="1" lang="ja-JP" altLang="en-US" smtClean="0"/>
              <a:t>2021/11/9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4859DA-9724-4932-9598-C28E12216426}" type="slidenum">
              <a:rPr kumimoji="1" lang="ja-JP" altLang="en-US" smtClean="0"/>
              <a:t>‹#›</a:t>
            </a:fld>
            <a:endParaRPr kumimoji="1" lang="ja-JP" altLang="en-US"/>
          </a:p>
        </p:txBody>
      </p:sp>
    </p:spTree>
    <p:extLst>
      <p:ext uri="{BB962C8B-B14F-4D97-AF65-F5344CB8AC3E}">
        <p14:creationId xmlns:p14="http://schemas.microsoft.com/office/powerpoint/2010/main" val="163659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3E62944-F591-417D-A2B3-FC4881E1B18A}" type="datetimeFigureOut">
              <a:rPr kumimoji="1" lang="ja-JP" altLang="en-US" smtClean="0"/>
              <a:t>2021/11/9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4859DA-9724-4932-9598-C28E12216426}" type="slidenum">
              <a:rPr kumimoji="1" lang="ja-JP" altLang="en-US" smtClean="0"/>
              <a:t>‹#›</a:t>
            </a:fld>
            <a:endParaRPr kumimoji="1" lang="ja-JP" altLang="en-US"/>
          </a:p>
        </p:txBody>
      </p:sp>
    </p:spTree>
    <p:extLst>
      <p:ext uri="{BB962C8B-B14F-4D97-AF65-F5344CB8AC3E}">
        <p14:creationId xmlns:p14="http://schemas.microsoft.com/office/powerpoint/2010/main" val="3322566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62944-F591-417D-A2B3-FC4881E1B18A}" type="datetimeFigureOut">
              <a:rPr kumimoji="1" lang="ja-JP" altLang="en-US" smtClean="0"/>
              <a:t>2021/11/9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859DA-9724-4932-9598-C28E12216426}" type="slidenum">
              <a:rPr kumimoji="1" lang="ja-JP" altLang="en-US" smtClean="0"/>
              <a:t>‹#›</a:t>
            </a:fld>
            <a:endParaRPr kumimoji="1" lang="ja-JP" altLang="en-US"/>
          </a:p>
        </p:txBody>
      </p:sp>
    </p:spTree>
    <p:extLst>
      <p:ext uri="{BB962C8B-B14F-4D97-AF65-F5344CB8AC3E}">
        <p14:creationId xmlns:p14="http://schemas.microsoft.com/office/powerpoint/2010/main" val="556870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e1e1515b-f062-426d-8b3c-6c508be9b8a2.filesusr.com/ugd/d54b0a_ce5f1a8a7d314d4e927c2d1d5236aae5.pdf" TargetMode="External"/><Relationship Id="rId2" Type="http://schemas.openxmlformats.org/officeDocument/2006/relationships/hyperlink" Target="https://www.issf-sports.org/getfile.aspx?mod=docf&amp;pane=1&amp;inst=458&amp;file=1.%20ISSF%20General%20Technical%20Rules.pdf"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E6B67B1-1E84-4AC0-88C1-0A71292B18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5480" y="2007825"/>
            <a:ext cx="4574656" cy="4574656"/>
          </a:xfrm>
          <a:prstGeom prst="rect">
            <a:avLst/>
          </a:prstGeom>
        </p:spPr>
      </p:pic>
      <p:sp>
        <p:nvSpPr>
          <p:cNvPr id="6" name="テキスト ボックス 5">
            <a:extLst>
              <a:ext uri="{FF2B5EF4-FFF2-40B4-BE49-F238E27FC236}">
                <a16:creationId xmlns:a16="http://schemas.microsoft.com/office/drawing/2014/main" id="{458C0726-302D-4743-BCF4-AF04B772A98D}"/>
              </a:ext>
            </a:extLst>
          </p:cNvPr>
          <p:cNvSpPr txBox="1"/>
          <p:nvPr/>
        </p:nvSpPr>
        <p:spPr>
          <a:xfrm>
            <a:off x="2816748" y="1222862"/>
            <a:ext cx="5594442" cy="461665"/>
          </a:xfrm>
          <a:prstGeom prst="rect">
            <a:avLst/>
          </a:prstGeom>
          <a:noFill/>
        </p:spPr>
        <p:txBody>
          <a:bodyPr wrap="square">
            <a:spAutoFit/>
          </a:bodyPr>
          <a:lstStyle/>
          <a:p>
            <a:r>
              <a:rPr lang="en-US" altLang="ja-JP" sz="2400" dirty="0"/>
              <a:t>MTR-RTM Reticle (</a:t>
            </a:r>
            <a:r>
              <a:rPr lang="en-US" altLang="ja-JP" sz="2400" b="1" dirty="0">
                <a:solidFill>
                  <a:srgbClr val="FF0000"/>
                </a:solidFill>
              </a:rPr>
              <a:t>R</a:t>
            </a:r>
            <a:r>
              <a:rPr lang="en-US" altLang="ja-JP" sz="2400" dirty="0"/>
              <a:t>ound </a:t>
            </a:r>
            <a:r>
              <a:rPr lang="en-US" altLang="ja-JP" sz="2400" b="1" dirty="0">
                <a:solidFill>
                  <a:srgbClr val="FF0000"/>
                </a:solidFill>
              </a:rPr>
              <a:t>T</a:t>
            </a:r>
            <a:r>
              <a:rPr lang="en-US" altLang="ja-JP" sz="2400" dirty="0"/>
              <a:t>arget </a:t>
            </a:r>
            <a:r>
              <a:rPr lang="en-US" altLang="ja-JP" sz="2400" b="1" dirty="0">
                <a:solidFill>
                  <a:srgbClr val="FF0000"/>
                </a:solidFill>
              </a:rPr>
              <a:t>M</a:t>
            </a:r>
            <a:r>
              <a:rPr lang="en-US" altLang="ja-JP" sz="2400" dirty="0"/>
              <a:t>atch)</a:t>
            </a:r>
            <a:endParaRPr lang="ja-JP" altLang="en-US" sz="2400" dirty="0"/>
          </a:p>
        </p:txBody>
      </p:sp>
      <p:pic>
        <p:nvPicPr>
          <p:cNvPr id="8" name="図 7">
            <a:extLst>
              <a:ext uri="{FF2B5EF4-FFF2-40B4-BE49-F238E27FC236}">
                <a16:creationId xmlns:a16="http://schemas.microsoft.com/office/drawing/2014/main" id="{E039E768-D3F8-40AE-ADCB-2D5A7674AE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091" y="1118123"/>
            <a:ext cx="1204722" cy="725424"/>
          </a:xfrm>
          <a:prstGeom prst="rect">
            <a:avLst/>
          </a:prstGeom>
        </p:spPr>
      </p:pic>
      <p:sp>
        <p:nvSpPr>
          <p:cNvPr id="10" name="テキスト ボックス 9">
            <a:extLst>
              <a:ext uri="{FF2B5EF4-FFF2-40B4-BE49-F238E27FC236}">
                <a16:creationId xmlns:a16="http://schemas.microsoft.com/office/drawing/2014/main" id="{1D3C2710-DA13-4B32-95D2-4E997665C356}"/>
              </a:ext>
            </a:extLst>
          </p:cNvPr>
          <p:cNvSpPr txBox="1"/>
          <p:nvPr/>
        </p:nvSpPr>
        <p:spPr>
          <a:xfrm>
            <a:off x="6706473" y="6125225"/>
            <a:ext cx="2123933" cy="369332"/>
          </a:xfrm>
          <a:prstGeom prst="rect">
            <a:avLst/>
          </a:prstGeom>
          <a:noFill/>
        </p:spPr>
        <p:txBody>
          <a:bodyPr wrap="square" rtlCol="0">
            <a:spAutoFit/>
          </a:bodyPr>
          <a:lstStyle/>
          <a:p>
            <a:r>
              <a:rPr lang="ja-JP" altLang="en-US" dirty="0"/>
              <a:t>ディオン光学技研</a:t>
            </a:r>
          </a:p>
        </p:txBody>
      </p:sp>
      <p:sp>
        <p:nvSpPr>
          <p:cNvPr id="12" name="テキスト ボックス 11">
            <a:extLst>
              <a:ext uri="{FF2B5EF4-FFF2-40B4-BE49-F238E27FC236}">
                <a16:creationId xmlns:a16="http://schemas.microsoft.com/office/drawing/2014/main" id="{3D3BB558-FA49-4B2E-B97F-A2EB2FBB6E58}"/>
              </a:ext>
            </a:extLst>
          </p:cNvPr>
          <p:cNvSpPr txBox="1"/>
          <p:nvPr/>
        </p:nvSpPr>
        <p:spPr>
          <a:xfrm>
            <a:off x="534995" y="1945079"/>
            <a:ext cx="2701192" cy="338554"/>
          </a:xfrm>
          <a:prstGeom prst="rect">
            <a:avLst/>
          </a:prstGeom>
          <a:noFill/>
        </p:spPr>
        <p:txBody>
          <a:bodyPr wrap="square">
            <a:spAutoFit/>
          </a:bodyPr>
          <a:lstStyle/>
          <a:p>
            <a:r>
              <a:rPr lang="en-US" altLang="ja-JP" sz="1600" dirty="0"/>
              <a:t>SFP</a:t>
            </a:r>
            <a:r>
              <a:rPr lang="ja-JP" altLang="en-US" sz="1600" dirty="0"/>
              <a:t>第二焦点面レティクル</a:t>
            </a:r>
          </a:p>
        </p:txBody>
      </p:sp>
      <p:pic>
        <p:nvPicPr>
          <p:cNvPr id="3" name="図 2">
            <a:extLst>
              <a:ext uri="{FF2B5EF4-FFF2-40B4-BE49-F238E27FC236}">
                <a16:creationId xmlns:a16="http://schemas.microsoft.com/office/drawing/2014/main" id="{7F63EE9B-4A1C-4E38-A215-CFFE7AFB33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6915" y="1387140"/>
            <a:ext cx="5029210" cy="2041860"/>
          </a:xfrm>
          <a:prstGeom prst="rect">
            <a:avLst/>
          </a:prstGeom>
        </p:spPr>
      </p:pic>
      <p:sp>
        <p:nvSpPr>
          <p:cNvPr id="2" name="テキスト ボックス 1">
            <a:extLst>
              <a:ext uri="{FF2B5EF4-FFF2-40B4-BE49-F238E27FC236}">
                <a16:creationId xmlns:a16="http://schemas.microsoft.com/office/drawing/2014/main" id="{6DF54FBD-61E4-424B-A2B5-80F8E2A2664B}"/>
              </a:ext>
            </a:extLst>
          </p:cNvPr>
          <p:cNvSpPr txBox="1"/>
          <p:nvPr/>
        </p:nvSpPr>
        <p:spPr>
          <a:xfrm>
            <a:off x="3974140" y="785320"/>
            <a:ext cx="1723549" cy="461665"/>
          </a:xfrm>
          <a:prstGeom prst="rect">
            <a:avLst/>
          </a:prstGeom>
          <a:noFill/>
        </p:spPr>
        <p:txBody>
          <a:bodyPr wrap="none" rtlCol="0">
            <a:spAutoFit/>
          </a:bodyPr>
          <a:lstStyle/>
          <a:p>
            <a:r>
              <a:rPr kumimoji="1" lang="ja-JP" altLang="en-US" sz="2400" b="1" dirty="0"/>
              <a:t>取扱説明書</a:t>
            </a:r>
          </a:p>
        </p:txBody>
      </p:sp>
    </p:spTree>
    <p:extLst>
      <p:ext uri="{BB962C8B-B14F-4D97-AF65-F5344CB8AC3E}">
        <p14:creationId xmlns:p14="http://schemas.microsoft.com/office/powerpoint/2010/main" val="1800306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EAD1354-0399-46D9-8F9C-65A8B565BE1B}"/>
              </a:ext>
            </a:extLst>
          </p:cNvPr>
          <p:cNvSpPr txBox="1"/>
          <p:nvPr/>
        </p:nvSpPr>
        <p:spPr>
          <a:xfrm>
            <a:off x="191306" y="216000"/>
            <a:ext cx="3926588" cy="369332"/>
          </a:xfrm>
          <a:prstGeom prst="rect">
            <a:avLst/>
          </a:prstGeom>
          <a:noFill/>
        </p:spPr>
        <p:txBody>
          <a:bodyPr wrap="none" rtlCol="0">
            <a:spAutoFit/>
          </a:bodyPr>
          <a:lstStyle/>
          <a:p>
            <a:r>
              <a:rPr lang="en-US" altLang="ja-JP" dirty="0"/>
              <a:t>MTR-RTM Reticle (</a:t>
            </a:r>
            <a:r>
              <a:rPr lang="en-US" altLang="ja-JP" b="1" dirty="0">
                <a:solidFill>
                  <a:srgbClr val="FF0000"/>
                </a:solidFill>
              </a:rPr>
              <a:t>R</a:t>
            </a:r>
            <a:r>
              <a:rPr lang="en-US" altLang="ja-JP" dirty="0"/>
              <a:t>ound </a:t>
            </a:r>
            <a:r>
              <a:rPr lang="en-US" altLang="ja-JP" b="1" dirty="0">
                <a:solidFill>
                  <a:srgbClr val="FF0000"/>
                </a:solidFill>
              </a:rPr>
              <a:t>T</a:t>
            </a:r>
            <a:r>
              <a:rPr lang="en-US" altLang="ja-JP" dirty="0"/>
              <a:t>arget </a:t>
            </a:r>
            <a:r>
              <a:rPr lang="en-US" altLang="ja-JP" b="1" dirty="0">
                <a:solidFill>
                  <a:srgbClr val="FF0000"/>
                </a:solidFill>
              </a:rPr>
              <a:t>M</a:t>
            </a:r>
            <a:r>
              <a:rPr lang="en-US" altLang="ja-JP" dirty="0"/>
              <a:t>atch)</a:t>
            </a:r>
            <a:endParaRPr lang="ja-JP" altLang="en-US" dirty="0"/>
          </a:p>
        </p:txBody>
      </p:sp>
      <p:sp>
        <p:nvSpPr>
          <p:cNvPr id="2" name="テキスト ボックス 1">
            <a:extLst>
              <a:ext uri="{FF2B5EF4-FFF2-40B4-BE49-F238E27FC236}">
                <a16:creationId xmlns:a16="http://schemas.microsoft.com/office/drawing/2014/main" id="{E95BE38F-E6C3-415A-B0AE-D96DBA62A992}"/>
              </a:ext>
            </a:extLst>
          </p:cNvPr>
          <p:cNvSpPr txBox="1"/>
          <p:nvPr/>
        </p:nvSpPr>
        <p:spPr>
          <a:xfrm>
            <a:off x="285605" y="662898"/>
            <a:ext cx="8705223" cy="954107"/>
          </a:xfrm>
          <a:prstGeom prst="rect">
            <a:avLst/>
          </a:prstGeom>
          <a:noFill/>
        </p:spPr>
        <p:txBody>
          <a:bodyPr wrap="square" rtlCol="0">
            <a:spAutoFit/>
          </a:bodyPr>
          <a:lstStyle/>
          <a:p>
            <a:r>
              <a:rPr lang="en-US" altLang="ja-JP" sz="1400" dirty="0"/>
              <a:t>MTR-RTM</a:t>
            </a:r>
            <a:r>
              <a:rPr lang="ja-JP" altLang="en-US" sz="1400" dirty="0"/>
              <a:t>レティクルは</a:t>
            </a:r>
            <a:r>
              <a:rPr lang="en-US" altLang="ja-JP" sz="1400" dirty="0"/>
              <a:t>SFP</a:t>
            </a:r>
            <a:r>
              <a:rPr lang="ja-JP" altLang="en-US" sz="1400" dirty="0"/>
              <a:t>第二焦点面レティクルであるため、スコープの倍率を変えると標的の大きさのみが変わり、レティクルのサイズは変わることはありません。レティクルと円形標的</a:t>
            </a:r>
            <a:r>
              <a:rPr lang="en-US" altLang="ja-JP" sz="1400" dirty="0"/>
              <a:t>(Round Target)</a:t>
            </a:r>
            <a:r>
              <a:rPr lang="ja-JP" altLang="en-US" sz="1400" dirty="0"/>
              <a:t>との間に隙間を作り、その隙間を見ながら射撃できるよう開発された競技専用レティクルです。</a:t>
            </a:r>
            <a:r>
              <a:rPr lang="en-US" altLang="ja-JP" sz="1400" dirty="0"/>
              <a:t>ISSF</a:t>
            </a:r>
            <a:r>
              <a:rPr lang="ja-JP" altLang="en-US" sz="1400" dirty="0"/>
              <a:t>競技</a:t>
            </a:r>
            <a:r>
              <a:rPr lang="en-US" altLang="ja-JP" sz="1400" dirty="0"/>
              <a:t>50m</a:t>
            </a:r>
            <a:r>
              <a:rPr lang="ja-JP" altLang="en-US" sz="1400" dirty="0"/>
              <a:t>及び</a:t>
            </a:r>
            <a:r>
              <a:rPr lang="en-US" altLang="ja-JP" sz="1400" dirty="0"/>
              <a:t>300m</a:t>
            </a:r>
            <a:r>
              <a:rPr lang="ja-JP" altLang="en-US" sz="1400" dirty="0"/>
              <a:t>、</a:t>
            </a:r>
            <a:r>
              <a:rPr lang="en-US" altLang="ja-JP" sz="1400" dirty="0"/>
              <a:t>F</a:t>
            </a:r>
            <a:r>
              <a:rPr lang="ja-JP" altLang="en-US" sz="1400" dirty="0"/>
              <a:t>クラス射撃競技やその他の円形標的を用いる大会で幅広くご活用頂けます。</a:t>
            </a:r>
            <a:endParaRPr lang="en-US" altLang="ja-JP" sz="1400" dirty="0"/>
          </a:p>
        </p:txBody>
      </p:sp>
      <p:sp>
        <p:nvSpPr>
          <p:cNvPr id="5" name="テキスト ボックス 4">
            <a:extLst>
              <a:ext uri="{FF2B5EF4-FFF2-40B4-BE49-F238E27FC236}">
                <a16:creationId xmlns:a16="http://schemas.microsoft.com/office/drawing/2014/main" id="{B5391881-78BD-4783-8FFD-3B4650205387}"/>
              </a:ext>
            </a:extLst>
          </p:cNvPr>
          <p:cNvSpPr txBox="1"/>
          <p:nvPr/>
        </p:nvSpPr>
        <p:spPr>
          <a:xfrm>
            <a:off x="3514374" y="1639048"/>
            <a:ext cx="5476454" cy="4185761"/>
          </a:xfrm>
          <a:prstGeom prst="rect">
            <a:avLst/>
          </a:prstGeom>
          <a:noFill/>
        </p:spPr>
        <p:txBody>
          <a:bodyPr wrap="square" rtlCol="0">
            <a:spAutoFit/>
          </a:bodyPr>
          <a:lstStyle/>
          <a:p>
            <a:r>
              <a:rPr lang="en-US" altLang="ja-JP" sz="1400" dirty="0">
                <a:latin typeface="+mn-ea"/>
              </a:rPr>
              <a:t>MTR-RTM</a:t>
            </a:r>
            <a:r>
              <a:rPr lang="ja-JP" altLang="en-US" sz="1400" dirty="0">
                <a:latin typeface="+mn-ea"/>
              </a:rPr>
              <a:t>レティクルは５つの円、縦横の十字線、及び</a:t>
            </a:r>
            <a:r>
              <a:rPr lang="en-US" altLang="ja-JP" sz="1400" dirty="0">
                <a:latin typeface="+mn-ea"/>
              </a:rPr>
              <a:t>3/32MOA</a:t>
            </a:r>
            <a:r>
              <a:rPr lang="ja-JP" altLang="en-US" sz="1400" dirty="0">
                <a:latin typeface="+mn-ea"/>
              </a:rPr>
              <a:t>中心ドットから構成されています。イルミネーション点灯時には十字線とセンタードットが赤く光り、明るさは</a:t>
            </a:r>
            <a:r>
              <a:rPr lang="en-US" altLang="ja-JP" sz="1400" dirty="0">
                <a:latin typeface="+mn-ea"/>
              </a:rPr>
              <a:t>4</a:t>
            </a:r>
            <a:r>
              <a:rPr lang="ja-JP" altLang="en-US" sz="1400" dirty="0">
                <a:latin typeface="+mn-ea"/>
              </a:rPr>
              <a:t>段階で調整が行えます。スコープの倍率調整により標的の大きさを変えて、レティクルの円と標的との間に出来た隙間を用いた撃ち方だけでは無く、縦横の十字線を利用した撃ち方も可能です。十字線を使用してスコープが水平かの確認にもお使い頂けます。５つの円は太すぎないため標的と重なった円は目立たず、標的の外側に見える円も視界をさほど妨げません。お好みの倍率で、標的のサイズを変えて、使用しやすい円に合わせて隙間をご調整ください。</a:t>
            </a:r>
            <a:endParaRPr lang="en-US" altLang="ja-JP" sz="1400" dirty="0">
              <a:latin typeface="+mn-ea"/>
            </a:endParaRPr>
          </a:p>
          <a:p>
            <a:r>
              <a:rPr lang="ja-JP" altLang="en-US" sz="1400" dirty="0">
                <a:latin typeface="+mn-ea"/>
              </a:rPr>
              <a:t>十字線の１目盛りは、</a:t>
            </a:r>
            <a:r>
              <a:rPr lang="en-US" altLang="ja-JP" sz="1400" dirty="0">
                <a:latin typeface="+mn-ea"/>
              </a:rPr>
              <a:t>40</a:t>
            </a:r>
            <a:r>
              <a:rPr lang="ja-JP" altLang="en-US" sz="1400" dirty="0">
                <a:latin typeface="+mn-ea"/>
              </a:rPr>
              <a:t>倍では１</a:t>
            </a:r>
            <a:r>
              <a:rPr lang="en-US" altLang="ja-JP" sz="1400" dirty="0">
                <a:latin typeface="+mn-ea"/>
              </a:rPr>
              <a:t>MOA/20</a:t>
            </a:r>
            <a:r>
              <a:rPr lang="ja-JP" altLang="en-US" sz="1400" dirty="0">
                <a:latin typeface="+mn-ea"/>
              </a:rPr>
              <a:t>倍では</a:t>
            </a:r>
            <a:r>
              <a:rPr lang="en-US" altLang="ja-JP" sz="1400" dirty="0">
                <a:latin typeface="+mn-ea"/>
              </a:rPr>
              <a:t>2MOA </a:t>
            </a:r>
            <a:r>
              <a:rPr lang="ja-JP" altLang="en-US" sz="1400" dirty="0">
                <a:latin typeface="+mn-ea"/>
              </a:rPr>
              <a:t>となり、風読みをしなければならない競技において迅速に対応する際には、ウィンデー ジダイヤルを操作する余裕もないため、レティクルを使用しての射撃にお使い頂けます。また時間的余裕が無い時だけでは無く、撃つ度にウィンデージダイヤルを回したく無い場合も同様にレティクルを用いた射撃にご利用可能です。</a:t>
            </a:r>
            <a:endParaRPr lang="en-US" altLang="ja-JP" sz="1400" dirty="0">
              <a:latin typeface="+mn-ea"/>
            </a:endParaRPr>
          </a:p>
          <a:p>
            <a:endParaRPr lang="en-US" altLang="ja-JP" sz="1400" dirty="0">
              <a:latin typeface="+mn-ea"/>
            </a:endParaRPr>
          </a:p>
          <a:p>
            <a:r>
              <a:rPr lang="ja-JP" altLang="en-US" sz="1400" dirty="0">
                <a:latin typeface="+mn-ea"/>
              </a:rPr>
              <a:t>射撃距離及び各倍率によるレティクルの見え方については次ページ以降をご参照ください。</a:t>
            </a:r>
            <a:endParaRPr lang="en-US" altLang="ja-JP" sz="1400" dirty="0">
              <a:latin typeface="+mn-ea"/>
            </a:endParaRPr>
          </a:p>
        </p:txBody>
      </p:sp>
      <p:sp>
        <p:nvSpPr>
          <p:cNvPr id="10" name="テキスト ボックス 9">
            <a:extLst>
              <a:ext uri="{FF2B5EF4-FFF2-40B4-BE49-F238E27FC236}">
                <a16:creationId xmlns:a16="http://schemas.microsoft.com/office/drawing/2014/main" id="{9F43FD0F-DA32-4B1E-8368-544ABA05AD1E}"/>
              </a:ext>
            </a:extLst>
          </p:cNvPr>
          <p:cNvSpPr txBox="1"/>
          <p:nvPr/>
        </p:nvSpPr>
        <p:spPr>
          <a:xfrm>
            <a:off x="321511" y="5788878"/>
            <a:ext cx="8477208" cy="900246"/>
          </a:xfrm>
          <a:prstGeom prst="rect">
            <a:avLst/>
          </a:prstGeom>
          <a:noFill/>
        </p:spPr>
        <p:txBody>
          <a:bodyPr wrap="square" rtlCol="0">
            <a:spAutoFit/>
          </a:bodyPr>
          <a:lstStyle/>
          <a:p>
            <a:r>
              <a:rPr lang="ja-JP" altLang="en-US" sz="1050" dirty="0"/>
              <a:t>＊</a:t>
            </a:r>
            <a:r>
              <a:rPr lang="en-US" altLang="ja-JP" sz="1050" dirty="0"/>
              <a:t>ISSF</a:t>
            </a:r>
            <a:r>
              <a:rPr lang="ja-JP" altLang="en-US" sz="1050" dirty="0"/>
              <a:t>レギュレーション及び</a:t>
            </a:r>
            <a:r>
              <a:rPr lang="en-US" altLang="ja-JP" sz="1050" dirty="0"/>
              <a:t>F</a:t>
            </a:r>
            <a:r>
              <a:rPr lang="ja-JP" altLang="en-US" sz="1050" dirty="0"/>
              <a:t>クラスレギュレーション</a:t>
            </a:r>
            <a:r>
              <a:rPr lang="en-US" altLang="ja-JP" sz="1050" dirty="0"/>
              <a:t>ICFRA</a:t>
            </a:r>
            <a:r>
              <a:rPr lang="ja-JP" altLang="en-US" sz="1050" dirty="0"/>
              <a:t>に沿って標的黒点部のサイズを算出しています。</a:t>
            </a:r>
            <a:endParaRPr lang="en-US" altLang="ja-JP" sz="1050" dirty="0"/>
          </a:p>
          <a:p>
            <a:r>
              <a:rPr lang="en-US" altLang="ja-JP" sz="1050" dirty="0"/>
              <a:t>MTR-RTM</a:t>
            </a:r>
            <a:r>
              <a:rPr lang="ja-JP" altLang="en-US" sz="1050" dirty="0"/>
              <a:t>レティクルは、レティクルの円と標的との間の隙間を射手の好みで調整することを目的としています。</a:t>
            </a:r>
            <a:endParaRPr lang="en-US" altLang="ja-JP" sz="1050" dirty="0"/>
          </a:p>
          <a:p>
            <a:r>
              <a:rPr lang="ja-JP" altLang="en-US" sz="1050" dirty="0"/>
              <a:t>国によって採用するレギュレーションが下記と異なる場合は、次ページ以降のイメージ図は参照情報としてください。</a:t>
            </a:r>
            <a:endParaRPr lang="en-US" altLang="ja-JP" sz="1050" dirty="0"/>
          </a:p>
          <a:p>
            <a:r>
              <a:rPr lang="en-US" altLang="ja-JP" sz="1050" dirty="0"/>
              <a:t>ISSF : </a:t>
            </a:r>
            <a:r>
              <a:rPr lang="en-US" altLang="ja-JP" sz="1050" dirty="0">
                <a:solidFill>
                  <a:schemeClr val="accent1">
                    <a:lumMod val="75000"/>
                  </a:schemeClr>
                </a:solidFill>
                <a:hlinkClick r:id="rId2"/>
              </a:rPr>
              <a:t>https://www.issf-sports.org/getfile.aspx?mod=docf&amp;pane=1&amp;inst=458&amp;file=1.%20ISSF%20General%20Technical%20Rules.pdf</a:t>
            </a:r>
            <a:endParaRPr lang="en-US" altLang="ja-JP" sz="1050" dirty="0">
              <a:solidFill>
                <a:schemeClr val="accent1">
                  <a:lumMod val="75000"/>
                </a:schemeClr>
              </a:solidFill>
            </a:endParaRPr>
          </a:p>
          <a:p>
            <a:r>
              <a:rPr lang="en-US" altLang="ja-JP" sz="1050" dirty="0"/>
              <a:t>F class : ICFRA  </a:t>
            </a:r>
            <a:r>
              <a:rPr lang="en-US" altLang="ja-JP" sz="1050" dirty="0">
                <a:solidFill>
                  <a:schemeClr val="accent1">
                    <a:lumMod val="75000"/>
                  </a:schemeClr>
                </a:solidFill>
                <a:hlinkClick r:id="rId3"/>
              </a:rPr>
              <a:t>https://e1e1515b-f062-426d-8b3c-6c508be9b8a2.filesusr.com/ugd/d54b0a_ce5f1a8a7d314d4e927c2d1d5236aae5.pdf</a:t>
            </a:r>
            <a:endParaRPr lang="en-US" altLang="ja-JP" sz="1050" dirty="0">
              <a:solidFill>
                <a:schemeClr val="accent1">
                  <a:lumMod val="75000"/>
                </a:schemeClr>
              </a:solidFill>
            </a:endParaRPr>
          </a:p>
        </p:txBody>
      </p:sp>
      <p:pic>
        <p:nvPicPr>
          <p:cNvPr id="9" name="図 8">
            <a:extLst>
              <a:ext uri="{FF2B5EF4-FFF2-40B4-BE49-F238E27FC236}">
                <a16:creationId xmlns:a16="http://schemas.microsoft.com/office/drawing/2014/main" id="{A2B5587C-C517-4127-852A-A4CDF405CA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06" y="2297715"/>
            <a:ext cx="3151430" cy="3151430"/>
          </a:xfrm>
          <a:prstGeom prst="rect">
            <a:avLst/>
          </a:prstGeom>
        </p:spPr>
      </p:pic>
    </p:spTree>
    <p:extLst>
      <p:ext uri="{BB962C8B-B14F-4D97-AF65-F5344CB8AC3E}">
        <p14:creationId xmlns:p14="http://schemas.microsoft.com/office/powerpoint/2010/main" val="1159067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420B1058-C5DB-4E8D-883C-EF51B073C498}"/>
              </a:ext>
            </a:extLst>
          </p:cNvPr>
          <p:cNvSpPr txBox="1"/>
          <p:nvPr/>
        </p:nvSpPr>
        <p:spPr>
          <a:xfrm>
            <a:off x="178594" y="288000"/>
            <a:ext cx="6333630" cy="707886"/>
          </a:xfrm>
          <a:prstGeom prst="rect">
            <a:avLst/>
          </a:prstGeom>
          <a:noFill/>
        </p:spPr>
        <p:txBody>
          <a:bodyPr wrap="square">
            <a:spAutoFit/>
          </a:bodyPr>
          <a:lstStyle/>
          <a:p>
            <a:r>
              <a:rPr lang="en-US" altLang="ja-JP" sz="2000" b="1" dirty="0">
                <a:solidFill>
                  <a:schemeClr val="accent1">
                    <a:lumMod val="75000"/>
                  </a:schemeClr>
                </a:solidFill>
              </a:rPr>
              <a:t>ISSF  50m</a:t>
            </a:r>
          </a:p>
          <a:p>
            <a:r>
              <a:rPr lang="en-US" altLang="ja-JP" sz="2000" b="1" dirty="0">
                <a:solidFill>
                  <a:schemeClr val="accent1">
                    <a:lumMod val="75000"/>
                  </a:schemeClr>
                </a:solidFill>
              </a:rPr>
              <a:t>Black form 3 to 10 rings = 112.4mm (φ7.73MOA)</a:t>
            </a:r>
          </a:p>
        </p:txBody>
      </p:sp>
      <p:pic>
        <p:nvPicPr>
          <p:cNvPr id="15" name="図 14">
            <a:extLst>
              <a:ext uri="{FF2B5EF4-FFF2-40B4-BE49-F238E27FC236}">
                <a16:creationId xmlns:a16="http://schemas.microsoft.com/office/drawing/2014/main" id="{CBD67F01-97BB-44C5-B057-78CF711C04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1863" y="739111"/>
            <a:ext cx="2279704" cy="1890858"/>
          </a:xfrm>
          <a:prstGeom prst="rect">
            <a:avLst/>
          </a:prstGeom>
        </p:spPr>
      </p:pic>
      <p:pic>
        <p:nvPicPr>
          <p:cNvPr id="17" name="図 16">
            <a:extLst>
              <a:ext uri="{FF2B5EF4-FFF2-40B4-BE49-F238E27FC236}">
                <a16:creationId xmlns:a16="http://schemas.microsoft.com/office/drawing/2014/main" id="{A10AC7B7-7E0C-4D6E-9F53-20BE583D8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687" y="2863301"/>
            <a:ext cx="2279704" cy="1833675"/>
          </a:xfrm>
          <a:prstGeom prst="rect">
            <a:avLst/>
          </a:prstGeom>
        </p:spPr>
      </p:pic>
      <p:pic>
        <p:nvPicPr>
          <p:cNvPr id="19" name="図 18">
            <a:extLst>
              <a:ext uri="{FF2B5EF4-FFF2-40B4-BE49-F238E27FC236}">
                <a16:creationId xmlns:a16="http://schemas.microsoft.com/office/drawing/2014/main" id="{A879AD0C-679C-428B-BA20-8714438ACF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5715" y="2861396"/>
            <a:ext cx="2279704" cy="1837487"/>
          </a:xfrm>
          <a:prstGeom prst="rect">
            <a:avLst/>
          </a:prstGeom>
        </p:spPr>
      </p:pic>
      <p:pic>
        <p:nvPicPr>
          <p:cNvPr id="21" name="図 20">
            <a:extLst>
              <a:ext uri="{FF2B5EF4-FFF2-40B4-BE49-F238E27FC236}">
                <a16:creationId xmlns:a16="http://schemas.microsoft.com/office/drawing/2014/main" id="{AD36F8FC-D982-41EA-B12B-D0806A409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7687" y="4903633"/>
            <a:ext cx="2279704" cy="1837487"/>
          </a:xfrm>
          <a:prstGeom prst="rect">
            <a:avLst/>
          </a:prstGeom>
        </p:spPr>
      </p:pic>
      <p:pic>
        <p:nvPicPr>
          <p:cNvPr id="23" name="図 22">
            <a:extLst>
              <a:ext uri="{FF2B5EF4-FFF2-40B4-BE49-F238E27FC236}">
                <a16:creationId xmlns:a16="http://schemas.microsoft.com/office/drawing/2014/main" id="{639D3BB4-E7A3-4F7E-9625-F9B4FB8BD9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3109" y="4890227"/>
            <a:ext cx="2279704" cy="1833675"/>
          </a:xfrm>
          <a:prstGeom prst="rect">
            <a:avLst/>
          </a:prstGeom>
        </p:spPr>
      </p:pic>
      <p:sp>
        <p:nvSpPr>
          <p:cNvPr id="3" name="テキスト ボックス 2">
            <a:extLst>
              <a:ext uri="{FF2B5EF4-FFF2-40B4-BE49-F238E27FC236}">
                <a16:creationId xmlns:a16="http://schemas.microsoft.com/office/drawing/2014/main" id="{325DFF72-C474-4CF9-BBDA-0B100D5F4319}"/>
              </a:ext>
            </a:extLst>
          </p:cNvPr>
          <p:cNvSpPr txBox="1"/>
          <p:nvPr/>
        </p:nvSpPr>
        <p:spPr>
          <a:xfrm>
            <a:off x="252000" y="1013583"/>
            <a:ext cx="6079083" cy="954107"/>
          </a:xfrm>
          <a:prstGeom prst="rect">
            <a:avLst/>
          </a:prstGeom>
          <a:noFill/>
        </p:spPr>
        <p:txBody>
          <a:bodyPr wrap="square" rtlCol="0">
            <a:spAutoFit/>
          </a:bodyPr>
          <a:lstStyle/>
          <a:p>
            <a:r>
              <a:rPr lang="ja-JP" altLang="en-US" sz="1400" dirty="0">
                <a:latin typeface="+mn-ea"/>
              </a:rPr>
              <a:t>スコープの倍率を変えると標的の大きさのみが変わります。</a:t>
            </a:r>
            <a:endParaRPr lang="en-US" altLang="ja-JP" sz="1400" dirty="0">
              <a:latin typeface="+mn-ea"/>
            </a:endParaRPr>
          </a:p>
          <a:p>
            <a:r>
              <a:rPr lang="ja-JP" altLang="en-US" sz="1400" dirty="0">
                <a:latin typeface="+mn-ea"/>
              </a:rPr>
              <a:t>レティクルのサイズは常に一定で、変わることはありません。</a:t>
            </a:r>
            <a:endParaRPr lang="en-US" altLang="ja-JP" sz="1400" dirty="0">
              <a:latin typeface="+mn-ea"/>
            </a:endParaRPr>
          </a:p>
          <a:p>
            <a:r>
              <a:rPr lang="ja-JP" altLang="en-US" sz="1400" dirty="0">
                <a:latin typeface="+mn-ea"/>
              </a:rPr>
              <a:t>これらの図において、灰色部分は各倍率における</a:t>
            </a:r>
            <a:r>
              <a:rPr lang="en-US" altLang="ja-JP" sz="1400" dirty="0">
                <a:latin typeface="+mn-ea"/>
              </a:rPr>
              <a:t>ISSF50m</a:t>
            </a:r>
            <a:r>
              <a:rPr lang="ja-JP" altLang="en-US" sz="1400" dirty="0">
                <a:latin typeface="+mn-ea"/>
              </a:rPr>
              <a:t>標的の</a:t>
            </a:r>
            <a:r>
              <a:rPr lang="en-US" altLang="ja-JP" sz="1400" dirty="0">
                <a:latin typeface="+mn-ea"/>
              </a:rPr>
              <a:t>5</a:t>
            </a:r>
            <a:r>
              <a:rPr lang="ja-JP" altLang="en-US" sz="1400" dirty="0">
                <a:latin typeface="+mn-ea"/>
              </a:rPr>
              <a:t>～</a:t>
            </a:r>
            <a:r>
              <a:rPr lang="en-US" altLang="ja-JP" sz="1400" dirty="0">
                <a:latin typeface="+mn-ea"/>
              </a:rPr>
              <a:t>10</a:t>
            </a:r>
            <a:r>
              <a:rPr lang="ja-JP" altLang="en-US" sz="1400" dirty="0">
                <a:latin typeface="+mn-ea"/>
              </a:rPr>
              <a:t>点圏内を表します。</a:t>
            </a:r>
          </a:p>
        </p:txBody>
      </p:sp>
      <p:sp>
        <p:nvSpPr>
          <p:cNvPr id="10" name="テキスト ボックス 9">
            <a:extLst>
              <a:ext uri="{FF2B5EF4-FFF2-40B4-BE49-F238E27FC236}">
                <a16:creationId xmlns:a16="http://schemas.microsoft.com/office/drawing/2014/main" id="{E8B067C9-6C7D-4330-9FE5-7DD4F050E124}"/>
              </a:ext>
            </a:extLst>
          </p:cNvPr>
          <p:cNvSpPr txBox="1"/>
          <p:nvPr/>
        </p:nvSpPr>
        <p:spPr>
          <a:xfrm>
            <a:off x="251999" y="2071019"/>
            <a:ext cx="3898581" cy="3970318"/>
          </a:xfrm>
          <a:prstGeom prst="rect">
            <a:avLst/>
          </a:prstGeom>
          <a:noFill/>
        </p:spPr>
        <p:txBody>
          <a:bodyPr wrap="square" rtlCol="0">
            <a:spAutoFit/>
          </a:bodyPr>
          <a:lstStyle/>
          <a:p>
            <a:r>
              <a:rPr lang="ja-JP" altLang="en-US" sz="1400" dirty="0">
                <a:latin typeface="+mn-ea"/>
              </a:rPr>
              <a:t>記載されている倍率より下げると標的の大きさが小さくなりレティクルとの間に隙間ができます。</a:t>
            </a:r>
            <a:endParaRPr lang="en-US" altLang="ja-JP" sz="1400" dirty="0">
              <a:latin typeface="+mn-ea"/>
            </a:endParaRPr>
          </a:p>
          <a:p>
            <a:r>
              <a:rPr lang="ja-JP" altLang="en-US" sz="1400" dirty="0">
                <a:latin typeface="+mn-ea"/>
              </a:rPr>
              <a:t>記載されている倍率より下げると標的の大きさが小さくなりレティクルとの間に隙間ができます。例えば</a:t>
            </a:r>
            <a:r>
              <a:rPr lang="en-US" altLang="ja-JP" sz="1400" dirty="0">
                <a:latin typeface="+mn-ea"/>
              </a:rPr>
              <a:t>46</a:t>
            </a:r>
            <a:r>
              <a:rPr lang="ja-JP" altLang="en-US" sz="1400" dirty="0">
                <a:latin typeface="+mn-ea"/>
              </a:rPr>
              <a:t>倍ではレティクルと標的が一致していますが、倍率を</a:t>
            </a:r>
            <a:r>
              <a:rPr lang="en-US" altLang="ja-JP" sz="1400" dirty="0">
                <a:latin typeface="+mn-ea"/>
              </a:rPr>
              <a:t>40</a:t>
            </a:r>
            <a:r>
              <a:rPr lang="ja-JP" altLang="en-US" sz="1400" dirty="0">
                <a:latin typeface="+mn-ea"/>
              </a:rPr>
              <a:t>倍に下げると標的が小さくなり、一番外側の円とレティクルとの間に隙間ができます。</a:t>
            </a:r>
            <a:endParaRPr lang="en-US" altLang="ja-JP" sz="1400" dirty="0">
              <a:latin typeface="+mn-ea"/>
            </a:endParaRPr>
          </a:p>
          <a:p>
            <a:r>
              <a:rPr lang="ja-JP" altLang="en-US" sz="1400" dirty="0">
                <a:latin typeface="+mn-ea"/>
              </a:rPr>
              <a:t>尚、イルミネーションを点灯すると十字線とセンタードットは赤く光ります。十字線の目盛りを用いて計算する場合は、倍率によって１目盛りの値が異なりますのでご注意ください。</a:t>
            </a:r>
            <a:r>
              <a:rPr lang="en-US" altLang="ja-JP" sz="1400" dirty="0">
                <a:latin typeface="+mn-ea"/>
              </a:rPr>
              <a:t>1</a:t>
            </a:r>
            <a:r>
              <a:rPr lang="ja-JP" altLang="en-US" sz="1400" dirty="0">
                <a:latin typeface="+mn-ea"/>
              </a:rPr>
              <a:t>目盛りは</a:t>
            </a:r>
            <a:r>
              <a:rPr lang="en-US" altLang="ja-JP" sz="1400" dirty="0">
                <a:latin typeface="+mn-ea"/>
              </a:rPr>
              <a:t> 40</a:t>
            </a:r>
            <a:r>
              <a:rPr lang="ja-JP" altLang="en-US" sz="1400" dirty="0">
                <a:latin typeface="+mn-ea"/>
              </a:rPr>
              <a:t>倍では１</a:t>
            </a:r>
            <a:r>
              <a:rPr lang="en-US" altLang="ja-JP" sz="1400" dirty="0">
                <a:latin typeface="+mn-ea"/>
              </a:rPr>
              <a:t>MOA</a:t>
            </a:r>
            <a:r>
              <a:rPr lang="ja-JP" altLang="en-US" sz="1400" dirty="0">
                <a:latin typeface="+mn-ea"/>
              </a:rPr>
              <a:t>、</a:t>
            </a:r>
            <a:r>
              <a:rPr lang="en-US" altLang="ja-JP" sz="1400" dirty="0">
                <a:latin typeface="+mn-ea"/>
              </a:rPr>
              <a:t>20</a:t>
            </a:r>
            <a:r>
              <a:rPr lang="ja-JP" altLang="en-US" sz="1400" dirty="0">
                <a:latin typeface="+mn-ea"/>
              </a:rPr>
              <a:t>倍では</a:t>
            </a:r>
            <a:r>
              <a:rPr lang="en-US" altLang="ja-JP" sz="1400" dirty="0">
                <a:latin typeface="+mn-ea"/>
              </a:rPr>
              <a:t>2MOA </a:t>
            </a:r>
            <a:r>
              <a:rPr lang="ja-JP" altLang="en-US" sz="1400" dirty="0">
                <a:latin typeface="+mn-ea"/>
              </a:rPr>
              <a:t>ですが、それ以外については図内の青い数値をご参照ください。尚、「</a:t>
            </a:r>
            <a:r>
              <a:rPr lang="en-US" altLang="ja-JP" sz="1400" dirty="0">
                <a:latin typeface="+mn-ea"/>
              </a:rPr>
              <a:t>40</a:t>
            </a:r>
            <a:r>
              <a:rPr lang="ja-JP" altLang="en-US" sz="1400" dirty="0">
                <a:latin typeface="+mn-ea"/>
              </a:rPr>
              <a:t>倍</a:t>
            </a:r>
            <a:r>
              <a:rPr lang="en-US" altLang="ja-JP" sz="1400" dirty="0">
                <a:latin typeface="+mn-ea"/>
              </a:rPr>
              <a:t>÷</a:t>
            </a:r>
            <a:r>
              <a:rPr lang="ja-JP" altLang="en-US" sz="1400" dirty="0">
                <a:latin typeface="+mn-ea"/>
              </a:rPr>
              <a:t>使用倍率」と計算すると、使用倍率における</a:t>
            </a:r>
            <a:r>
              <a:rPr lang="en-US" altLang="ja-JP" sz="1400" dirty="0">
                <a:latin typeface="+mn-ea"/>
              </a:rPr>
              <a:t>1</a:t>
            </a:r>
            <a:r>
              <a:rPr lang="ja-JP" altLang="en-US" sz="1400" dirty="0">
                <a:latin typeface="+mn-ea"/>
              </a:rPr>
              <a:t>目盛りを算出できます。</a:t>
            </a:r>
          </a:p>
        </p:txBody>
      </p:sp>
    </p:spTree>
    <p:extLst>
      <p:ext uri="{BB962C8B-B14F-4D97-AF65-F5344CB8AC3E}">
        <p14:creationId xmlns:p14="http://schemas.microsoft.com/office/powerpoint/2010/main" val="2486502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420B1058-C5DB-4E8D-883C-EF51B073C498}"/>
              </a:ext>
            </a:extLst>
          </p:cNvPr>
          <p:cNvSpPr txBox="1"/>
          <p:nvPr/>
        </p:nvSpPr>
        <p:spPr>
          <a:xfrm>
            <a:off x="180000" y="288000"/>
            <a:ext cx="5660123" cy="707886"/>
          </a:xfrm>
          <a:prstGeom prst="rect">
            <a:avLst/>
          </a:prstGeom>
          <a:noFill/>
        </p:spPr>
        <p:txBody>
          <a:bodyPr wrap="square">
            <a:spAutoFit/>
          </a:bodyPr>
          <a:lstStyle/>
          <a:p>
            <a:r>
              <a:rPr lang="en-US" altLang="ja-JP" sz="2000" b="1" dirty="0">
                <a:solidFill>
                  <a:schemeClr val="accent1">
                    <a:lumMod val="75000"/>
                  </a:schemeClr>
                </a:solidFill>
              </a:rPr>
              <a:t>ISSF  300m</a:t>
            </a:r>
          </a:p>
          <a:p>
            <a:r>
              <a:rPr lang="en-US" altLang="ja-JP" sz="2000" b="1" dirty="0">
                <a:solidFill>
                  <a:schemeClr val="accent1">
                    <a:lumMod val="75000"/>
                  </a:schemeClr>
                </a:solidFill>
              </a:rPr>
              <a:t>Black form 5 to 10 rings = 600mm</a:t>
            </a:r>
            <a:r>
              <a:rPr lang="ja-JP" altLang="en-US" sz="2000" b="1" dirty="0">
                <a:solidFill>
                  <a:schemeClr val="accent1">
                    <a:lumMod val="75000"/>
                  </a:schemeClr>
                </a:solidFill>
              </a:rPr>
              <a:t> </a:t>
            </a:r>
            <a:r>
              <a:rPr lang="en-US" altLang="ja-JP" sz="2000" b="1" dirty="0">
                <a:solidFill>
                  <a:schemeClr val="accent1">
                    <a:lumMod val="75000"/>
                  </a:schemeClr>
                </a:solidFill>
              </a:rPr>
              <a:t>(φ6.88MOA)</a:t>
            </a:r>
            <a:endParaRPr lang="ja-JP" altLang="en-US" sz="2000" b="1" dirty="0">
              <a:solidFill>
                <a:schemeClr val="accent1">
                  <a:lumMod val="75000"/>
                </a:schemeClr>
              </a:solidFill>
            </a:endParaRPr>
          </a:p>
        </p:txBody>
      </p:sp>
      <p:pic>
        <p:nvPicPr>
          <p:cNvPr id="5" name="図 4">
            <a:extLst>
              <a:ext uri="{FF2B5EF4-FFF2-40B4-BE49-F238E27FC236}">
                <a16:creationId xmlns:a16="http://schemas.microsoft.com/office/drawing/2014/main" id="{2D5484FC-4D98-44F9-9137-D0328425D1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3066" y="676664"/>
            <a:ext cx="2279704" cy="1890858"/>
          </a:xfrm>
          <a:prstGeom prst="rect">
            <a:avLst/>
          </a:prstGeom>
        </p:spPr>
      </p:pic>
      <p:pic>
        <p:nvPicPr>
          <p:cNvPr id="7" name="図 6">
            <a:extLst>
              <a:ext uri="{FF2B5EF4-FFF2-40B4-BE49-F238E27FC236}">
                <a16:creationId xmlns:a16="http://schemas.microsoft.com/office/drawing/2014/main" id="{D06B4E08-3B0C-4487-8D91-EE8C5F602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698" y="2788175"/>
            <a:ext cx="2279704" cy="1833675"/>
          </a:xfrm>
          <a:prstGeom prst="rect">
            <a:avLst/>
          </a:prstGeom>
        </p:spPr>
      </p:pic>
      <p:pic>
        <p:nvPicPr>
          <p:cNvPr id="10" name="図 9">
            <a:extLst>
              <a:ext uri="{FF2B5EF4-FFF2-40B4-BE49-F238E27FC236}">
                <a16:creationId xmlns:a16="http://schemas.microsoft.com/office/drawing/2014/main" id="{722DF3EB-84EA-49E2-86DF-A6AE59BB11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3511" y="2772075"/>
            <a:ext cx="2279704" cy="1837487"/>
          </a:xfrm>
          <a:prstGeom prst="rect">
            <a:avLst/>
          </a:prstGeom>
        </p:spPr>
      </p:pic>
      <p:pic>
        <p:nvPicPr>
          <p:cNvPr id="12" name="図 11">
            <a:extLst>
              <a:ext uri="{FF2B5EF4-FFF2-40B4-BE49-F238E27FC236}">
                <a16:creationId xmlns:a16="http://schemas.microsoft.com/office/drawing/2014/main" id="{50121426-3D32-44EE-BBAA-CD779BFC1C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9845" y="4763466"/>
            <a:ext cx="2279704" cy="1890858"/>
          </a:xfrm>
          <a:prstGeom prst="rect">
            <a:avLst/>
          </a:prstGeom>
        </p:spPr>
      </p:pic>
      <p:pic>
        <p:nvPicPr>
          <p:cNvPr id="14" name="図 13">
            <a:extLst>
              <a:ext uri="{FF2B5EF4-FFF2-40B4-BE49-F238E27FC236}">
                <a16:creationId xmlns:a16="http://schemas.microsoft.com/office/drawing/2014/main" id="{275AD7D7-1A63-4B00-B219-660B59C5B0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1464" y="4814116"/>
            <a:ext cx="2279704" cy="1814614"/>
          </a:xfrm>
          <a:prstGeom prst="rect">
            <a:avLst/>
          </a:prstGeom>
        </p:spPr>
      </p:pic>
      <p:pic>
        <p:nvPicPr>
          <p:cNvPr id="11" name="図 10">
            <a:extLst>
              <a:ext uri="{FF2B5EF4-FFF2-40B4-BE49-F238E27FC236}">
                <a16:creationId xmlns:a16="http://schemas.microsoft.com/office/drawing/2014/main" id="{F9C59CA0-2624-447C-8203-9A802845FA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89152" y="3919749"/>
            <a:ext cx="1935956" cy="1935956"/>
          </a:xfrm>
          <a:prstGeom prst="rect">
            <a:avLst/>
          </a:prstGeom>
        </p:spPr>
      </p:pic>
      <p:sp>
        <p:nvSpPr>
          <p:cNvPr id="13" name="テキスト ボックス 12">
            <a:extLst>
              <a:ext uri="{FF2B5EF4-FFF2-40B4-BE49-F238E27FC236}">
                <a16:creationId xmlns:a16="http://schemas.microsoft.com/office/drawing/2014/main" id="{761652A2-6813-41C5-B9E7-D1586539DB45}"/>
              </a:ext>
            </a:extLst>
          </p:cNvPr>
          <p:cNvSpPr txBox="1"/>
          <p:nvPr/>
        </p:nvSpPr>
        <p:spPr>
          <a:xfrm>
            <a:off x="252000" y="1940924"/>
            <a:ext cx="4277649" cy="2031325"/>
          </a:xfrm>
          <a:prstGeom prst="rect">
            <a:avLst/>
          </a:prstGeom>
          <a:noFill/>
        </p:spPr>
        <p:txBody>
          <a:bodyPr wrap="square" rtlCol="0">
            <a:spAutoFit/>
          </a:bodyPr>
          <a:lstStyle/>
          <a:p>
            <a:r>
              <a:rPr lang="ja-JP" altLang="en-US" sz="1400" dirty="0">
                <a:latin typeface="+mn-ea"/>
              </a:rPr>
              <a:t>記載されている倍率より下げると標的の大きさが小さくなりレティクルとの間に隙間ができます。例えば</a:t>
            </a:r>
            <a:r>
              <a:rPr lang="en-US" altLang="ja-JP" sz="1400" dirty="0">
                <a:latin typeface="+mn-ea"/>
              </a:rPr>
              <a:t>52</a:t>
            </a:r>
            <a:r>
              <a:rPr lang="ja-JP" altLang="en-US" sz="1400" dirty="0">
                <a:latin typeface="+mn-ea"/>
              </a:rPr>
              <a:t>倍ではレティクルと標的が一致していますが、倍率を</a:t>
            </a:r>
            <a:r>
              <a:rPr lang="en-US" altLang="ja-JP" sz="1400" dirty="0">
                <a:latin typeface="+mn-ea"/>
              </a:rPr>
              <a:t>45</a:t>
            </a:r>
            <a:r>
              <a:rPr lang="ja-JP" altLang="en-US" sz="1400" dirty="0">
                <a:latin typeface="+mn-ea"/>
              </a:rPr>
              <a:t>倍に下げると標的が小さくなり、一番外側の円とレティクルとの間に隙間ができます。</a:t>
            </a:r>
            <a:endParaRPr lang="en-US" altLang="ja-JP" sz="1400" dirty="0">
              <a:latin typeface="+mn-ea"/>
            </a:endParaRPr>
          </a:p>
          <a:p>
            <a:r>
              <a:rPr lang="ja-JP" altLang="en-US" sz="1400" dirty="0">
                <a:latin typeface="+mn-ea"/>
              </a:rPr>
              <a:t>尚、イルミネーションを点灯すると十字線とセンタードットは赤く光ります。十字線の目盛りを用いて計算する場合は、倍率によって１目盛りの値が異なりますのでご注意ください。</a:t>
            </a:r>
          </a:p>
        </p:txBody>
      </p:sp>
      <p:sp>
        <p:nvSpPr>
          <p:cNvPr id="2" name="テキスト ボックス 1">
            <a:extLst>
              <a:ext uri="{FF2B5EF4-FFF2-40B4-BE49-F238E27FC236}">
                <a16:creationId xmlns:a16="http://schemas.microsoft.com/office/drawing/2014/main" id="{23074B5E-CF21-445A-A050-57C46635889C}"/>
              </a:ext>
            </a:extLst>
          </p:cNvPr>
          <p:cNvSpPr txBox="1"/>
          <p:nvPr/>
        </p:nvSpPr>
        <p:spPr>
          <a:xfrm>
            <a:off x="2306679" y="5866516"/>
            <a:ext cx="2162772" cy="261610"/>
          </a:xfrm>
          <a:prstGeom prst="rect">
            <a:avLst/>
          </a:prstGeom>
          <a:noFill/>
        </p:spPr>
        <p:txBody>
          <a:bodyPr wrap="none" rtlCol="0">
            <a:spAutoFit/>
          </a:bodyPr>
          <a:lstStyle/>
          <a:p>
            <a:r>
              <a:rPr lang="en-US" altLang="ja-JP" sz="1100" dirty="0"/>
              <a:t>28</a:t>
            </a:r>
            <a:r>
              <a:rPr lang="ja-JP" altLang="en-US" sz="1100" dirty="0"/>
              <a:t>倍　イルミネーション使用時</a:t>
            </a:r>
          </a:p>
        </p:txBody>
      </p:sp>
      <p:sp>
        <p:nvSpPr>
          <p:cNvPr id="15" name="テキスト ボックス 14">
            <a:extLst>
              <a:ext uri="{FF2B5EF4-FFF2-40B4-BE49-F238E27FC236}">
                <a16:creationId xmlns:a16="http://schemas.microsoft.com/office/drawing/2014/main" id="{6805388D-FF11-45A2-9D32-C5E70E6123CC}"/>
              </a:ext>
            </a:extLst>
          </p:cNvPr>
          <p:cNvSpPr txBox="1"/>
          <p:nvPr/>
        </p:nvSpPr>
        <p:spPr>
          <a:xfrm>
            <a:off x="252000" y="979280"/>
            <a:ext cx="6147096" cy="954107"/>
          </a:xfrm>
          <a:prstGeom prst="rect">
            <a:avLst/>
          </a:prstGeom>
          <a:noFill/>
        </p:spPr>
        <p:txBody>
          <a:bodyPr wrap="square">
            <a:spAutoFit/>
          </a:bodyPr>
          <a:lstStyle/>
          <a:p>
            <a:r>
              <a:rPr lang="ja-JP" altLang="en-US" sz="1400" dirty="0">
                <a:latin typeface="+mn-ea"/>
              </a:rPr>
              <a:t>スコープの倍率を変えると標的の大きさのみが変わります。</a:t>
            </a:r>
            <a:endParaRPr lang="en-US" altLang="ja-JP" sz="1400" dirty="0">
              <a:latin typeface="+mn-ea"/>
            </a:endParaRPr>
          </a:p>
          <a:p>
            <a:r>
              <a:rPr lang="ja-JP" altLang="en-US" sz="1400" dirty="0">
                <a:latin typeface="+mn-ea"/>
              </a:rPr>
              <a:t>レティクルのサイズは常に一定で、変わることはありません。</a:t>
            </a:r>
            <a:endParaRPr lang="en-US" altLang="ja-JP" sz="1400" dirty="0">
              <a:latin typeface="+mn-ea"/>
            </a:endParaRPr>
          </a:p>
          <a:p>
            <a:r>
              <a:rPr lang="ja-JP" altLang="en-US" sz="1400" dirty="0">
                <a:latin typeface="+mn-ea"/>
              </a:rPr>
              <a:t>これらの図において、灰色部分は各倍率における</a:t>
            </a:r>
            <a:r>
              <a:rPr lang="en-US" altLang="ja-JP" sz="1400" dirty="0">
                <a:latin typeface="+mn-ea"/>
              </a:rPr>
              <a:t>ISSF300m</a:t>
            </a:r>
            <a:r>
              <a:rPr lang="ja-JP" altLang="en-US" sz="1400" dirty="0">
                <a:latin typeface="+mn-ea"/>
              </a:rPr>
              <a:t>標的の</a:t>
            </a:r>
            <a:r>
              <a:rPr lang="en-US" altLang="ja-JP" sz="1400" dirty="0">
                <a:latin typeface="+mn-ea"/>
              </a:rPr>
              <a:t>5</a:t>
            </a:r>
            <a:r>
              <a:rPr lang="ja-JP" altLang="en-US" sz="1400" dirty="0">
                <a:latin typeface="+mn-ea"/>
              </a:rPr>
              <a:t>～</a:t>
            </a:r>
            <a:r>
              <a:rPr lang="en-US" altLang="ja-JP" sz="1400" dirty="0">
                <a:latin typeface="+mn-ea"/>
              </a:rPr>
              <a:t>10</a:t>
            </a:r>
            <a:r>
              <a:rPr lang="ja-JP" altLang="en-US" sz="1400" dirty="0">
                <a:latin typeface="+mn-ea"/>
              </a:rPr>
              <a:t>点圏内を表します。</a:t>
            </a:r>
            <a:endParaRPr lang="ja-JP" altLang="en-US" sz="1400" dirty="0"/>
          </a:p>
        </p:txBody>
      </p:sp>
      <p:sp>
        <p:nvSpPr>
          <p:cNvPr id="16" name="テキスト ボックス 15">
            <a:extLst>
              <a:ext uri="{FF2B5EF4-FFF2-40B4-BE49-F238E27FC236}">
                <a16:creationId xmlns:a16="http://schemas.microsoft.com/office/drawing/2014/main" id="{947EB18F-DD3B-4E60-A104-9574FEF399FE}"/>
              </a:ext>
            </a:extLst>
          </p:cNvPr>
          <p:cNvSpPr txBox="1"/>
          <p:nvPr/>
        </p:nvSpPr>
        <p:spPr>
          <a:xfrm>
            <a:off x="251999" y="3919749"/>
            <a:ext cx="2281495" cy="1815882"/>
          </a:xfrm>
          <a:prstGeom prst="rect">
            <a:avLst/>
          </a:prstGeom>
          <a:noFill/>
        </p:spPr>
        <p:txBody>
          <a:bodyPr wrap="square">
            <a:spAutoFit/>
          </a:bodyPr>
          <a:lstStyle/>
          <a:p>
            <a:r>
              <a:rPr lang="en-US" altLang="ja-JP" sz="1400" dirty="0">
                <a:latin typeface="+mn-ea"/>
              </a:rPr>
              <a:t>1</a:t>
            </a:r>
            <a:r>
              <a:rPr lang="ja-JP" altLang="en-US" sz="1400" dirty="0">
                <a:latin typeface="+mn-ea"/>
              </a:rPr>
              <a:t>目盛りは</a:t>
            </a:r>
            <a:r>
              <a:rPr lang="en-US" altLang="ja-JP" sz="1400" dirty="0">
                <a:latin typeface="+mn-ea"/>
              </a:rPr>
              <a:t> 40</a:t>
            </a:r>
            <a:r>
              <a:rPr lang="ja-JP" altLang="en-US" sz="1400" dirty="0">
                <a:latin typeface="+mn-ea"/>
              </a:rPr>
              <a:t>倍では１</a:t>
            </a:r>
            <a:r>
              <a:rPr lang="en-US" altLang="ja-JP" sz="1400" dirty="0">
                <a:latin typeface="+mn-ea"/>
              </a:rPr>
              <a:t>MOA</a:t>
            </a:r>
            <a:r>
              <a:rPr lang="ja-JP" altLang="en-US" sz="1400" dirty="0">
                <a:latin typeface="+mn-ea"/>
              </a:rPr>
              <a:t>、</a:t>
            </a:r>
            <a:r>
              <a:rPr lang="en-US" altLang="ja-JP" sz="1400" dirty="0">
                <a:latin typeface="+mn-ea"/>
              </a:rPr>
              <a:t>20</a:t>
            </a:r>
            <a:r>
              <a:rPr lang="ja-JP" altLang="en-US" sz="1400" dirty="0">
                <a:latin typeface="+mn-ea"/>
              </a:rPr>
              <a:t>倍では</a:t>
            </a:r>
            <a:r>
              <a:rPr lang="en-US" altLang="ja-JP" sz="1400" dirty="0">
                <a:latin typeface="+mn-ea"/>
              </a:rPr>
              <a:t>2MOA </a:t>
            </a:r>
            <a:r>
              <a:rPr lang="ja-JP" altLang="en-US" sz="1400" dirty="0">
                <a:latin typeface="+mn-ea"/>
              </a:rPr>
              <a:t>ですが、それ以外については図内の青い数値をご参照ください。尚、「</a:t>
            </a:r>
            <a:r>
              <a:rPr lang="en-US" altLang="ja-JP" sz="1400" dirty="0">
                <a:latin typeface="+mn-ea"/>
              </a:rPr>
              <a:t>40</a:t>
            </a:r>
            <a:r>
              <a:rPr lang="ja-JP" altLang="en-US" sz="1400" dirty="0">
                <a:latin typeface="+mn-ea"/>
              </a:rPr>
              <a:t>倍</a:t>
            </a:r>
            <a:r>
              <a:rPr lang="en-US" altLang="ja-JP" sz="1400" dirty="0">
                <a:latin typeface="+mn-ea"/>
              </a:rPr>
              <a:t>÷</a:t>
            </a:r>
            <a:r>
              <a:rPr lang="ja-JP" altLang="en-US" sz="1400" dirty="0">
                <a:latin typeface="+mn-ea"/>
              </a:rPr>
              <a:t>使用倍率」と計算すると、使用倍率における</a:t>
            </a:r>
            <a:r>
              <a:rPr lang="en-US" altLang="ja-JP" sz="1400" dirty="0">
                <a:latin typeface="+mn-ea"/>
              </a:rPr>
              <a:t>1</a:t>
            </a:r>
            <a:r>
              <a:rPr lang="ja-JP" altLang="en-US" sz="1400" dirty="0">
                <a:latin typeface="+mn-ea"/>
              </a:rPr>
              <a:t>目盛りを算出できます。</a:t>
            </a:r>
            <a:endParaRPr lang="ja-JP" altLang="en-US" sz="1400" dirty="0"/>
          </a:p>
        </p:txBody>
      </p:sp>
    </p:spTree>
    <p:extLst>
      <p:ext uri="{BB962C8B-B14F-4D97-AF65-F5344CB8AC3E}">
        <p14:creationId xmlns:p14="http://schemas.microsoft.com/office/powerpoint/2010/main" val="1116126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420B1058-C5DB-4E8D-883C-EF51B073C498}"/>
              </a:ext>
            </a:extLst>
          </p:cNvPr>
          <p:cNvSpPr txBox="1"/>
          <p:nvPr/>
        </p:nvSpPr>
        <p:spPr>
          <a:xfrm>
            <a:off x="180000" y="288000"/>
            <a:ext cx="5988673" cy="707886"/>
          </a:xfrm>
          <a:prstGeom prst="rect">
            <a:avLst/>
          </a:prstGeom>
          <a:noFill/>
        </p:spPr>
        <p:txBody>
          <a:bodyPr wrap="square">
            <a:spAutoFit/>
          </a:bodyPr>
          <a:lstStyle/>
          <a:p>
            <a:r>
              <a:rPr lang="en-US" altLang="ja-JP" sz="2000" b="1" dirty="0">
                <a:solidFill>
                  <a:srgbClr val="C00000"/>
                </a:solidFill>
              </a:rPr>
              <a:t>F-Class  300yards</a:t>
            </a:r>
          </a:p>
          <a:p>
            <a:r>
              <a:rPr lang="en-US" altLang="ja-JP" sz="2000" b="1" dirty="0">
                <a:solidFill>
                  <a:srgbClr val="C00000"/>
                </a:solidFill>
              </a:rPr>
              <a:t>Black form = 560mm</a:t>
            </a:r>
            <a:r>
              <a:rPr lang="ja-JP" altLang="en-US" sz="2000" b="1" dirty="0">
                <a:solidFill>
                  <a:srgbClr val="C00000"/>
                </a:solidFill>
              </a:rPr>
              <a:t> </a:t>
            </a:r>
            <a:r>
              <a:rPr lang="en-US" altLang="ja-JP" sz="2000" b="1" dirty="0">
                <a:solidFill>
                  <a:srgbClr val="C00000"/>
                </a:solidFill>
              </a:rPr>
              <a:t>(φ7.02MOA)</a:t>
            </a:r>
            <a:endParaRPr lang="ja-JP" altLang="en-US" sz="2000" b="1" dirty="0">
              <a:solidFill>
                <a:srgbClr val="C00000"/>
              </a:solidFill>
            </a:endParaRPr>
          </a:p>
        </p:txBody>
      </p:sp>
      <p:sp>
        <p:nvSpPr>
          <p:cNvPr id="8" name="テキスト ボックス 7">
            <a:extLst>
              <a:ext uri="{FF2B5EF4-FFF2-40B4-BE49-F238E27FC236}">
                <a16:creationId xmlns:a16="http://schemas.microsoft.com/office/drawing/2014/main" id="{C7160321-CA5B-4098-A5A3-07F807C52D75}"/>
              </a:ext>
            </a:extLst>
          </p:cNvPr>
          <p:cNvSpPr txBox="1"/>
          <p:nvPr/>
        </p:nvSpPr>
        <p:spPr>
          <a:xfrm>
            <a:off x="252000" y="2004168"/>
            <a:ext cx="4023209" cy="4401205"/>
          </a:xfrm>
          <a:prstGeom prst="rect">
            <a:avLst/>
          </a:prstGeom>
          <a:noFill/>
        </p:spPr>
        <p:txBody>
          <a:bodyPr wrap="square" rtlCol="0">
            <a:spAutoFit/>
          </a:bodyPr>
          <a:lstStyle/>
          <a:p>
            <a:r>
              <a:rPr lang="ja-JP" altLang="en-US" sz="1400" dirty="0">
                <a:latin typeface="+mn-ea"/>
              </a:rPr>
              <a:t>記載されている倍率より下げると標的の大きさが小さくなりレティクルとの間に隙間ができます。例えば</a:t>
            </a:r>
            <a:r>
              <a:rPr lang="en-US" altLang="ja-JP" sz="1400" dirty="0">
                <a:latin typeface="+mn-ea"/>
              </a:rPr>
              <a:t>53</a:t>
            </a:r>
            <a:r>
              <a:rPr lang="ja-JP" altLang="en-US" sz="1400" dirty="0">
                <a:latin typeface="+mn-ea"/>
              </a:rPr>
              <a:t>倍ではレティクルと標的が一致していますが、倍率を</a:t>
            </a:r>
            <a:r>
              <a:rPr lang="en-US" altLang="ja-JP" sz="1400" dirty="0">
                <a:latin typeface="+mn-ea"/>
              </a:rPr>
              <a:t>45</a:t>
            </a:r>
            <a:r>
              <a:rPr lang="ja-JP" altLang="en-US" sz="1400" dirty="0">
                <a:latin typeface="+mn-ea"/>
              </a:rPr>
              <a:t>倍に下げると標的が小さくなり、一番外側の円とレティクルとの間に隙間ができます。イルミネーションを点灯すると十字線とセンタードットは赤く光ります。</a:t>
            </a:r>
            <a:endParaRPr lang="en-US" altLang="ja-JP" sz="1400" dirty="0">
              <a:latin typeface="+mn-ea"/>
            </a:endParaRPr>
          </a:p>
          <a:p>
            <a:r>
              <a:rPr lang="ja-JP" altLang="en-US" sz="1400" dirty="0">
                <a:latin typeface="+mn-ea"/>
              </a:rPr>
              <a:t>風読みをしなければならない競技において迅速に対応する際には、ウィンデー ジダイヤルを操作する余裕もないため、レティクルを使用しての射撃にお使頂けます。撃つ度にウィンデージダイヤルを回したく無い場合も同様にレティクルを用いた射撃にご利用可能です。</a:t>
            </a:r>
            <a:endParaRPr lang="en-US" altLang="ja-JP" sz="1400" dirty="0">
              <a:latin typeface="+mn-ea"/>
            </a:endParaRPr>
          </a:p>
          <a:p>
            <a:r>
              <a:rPr lang="ja-JP" altLang="en-US" sz="1400" dirty="0">
                <a:latin typeface="+mn-ea"/>
              </a:rPr>
              <a:t>十字線の目盛りを用いて計算する場合は、倍率によって１目盛りの値が異なりますのでご注意ください。</a:t>
            </a:r>
            <a:r>
              <a:rPr lang="en-US" altLang="ja-JP" sz="1400" dirty="0">
                <a:latin typeface="+mn-ea"/>
              </a:rPr>
              <a:t>1</a:t>
            </a:r>
            <a:r>
              <a:rPr lang="ja-JP" altLang="en-US" sz="1400" dirty="0">
                <a:latin typeface="+mn-ea"/>
              </a:rPr>
              <a:t>目盛りは</a:t>
            </a:r>
            <a:r>
              <a:rPr lang="en-US" altLang="ja-JP" sz="1400" dirty="0">
                <a:latin typeface="+mn-ea"/>
              </a:rPr>
              <a:t> 40</a:t>
            </a:r>
            <a:r>
              <a:rPr lang="ja-JP" altLang="en-US" sz="1400" dirty="0">
                <a:latin typeface="+mn-ea"/>
              </a:rPr>
              <a:t>倍では１</a:t>
            </a:r>
            <a:r>
              <a:rPr lang="en-US" altLang="ja-JP" sz="1400" dirty="0">
                <a:latin typeface="+mn-ea"/>
              </a:rPr>
              <a:t>MOA</a:t>
            </a:r>
            <a:r>
              <a:rPr lang="ja-JP" altLang="en-US" sz="1400" dirty="0">
                <a:latin typeface="+mn-ea"/>
              </a:rPr>
              <a:t>、</a:t>
            </a:r>
            <a:r>
              <a:rPr lang="en-US" altLang="ja-JP" sz="1400" dirty="0">
                <a:latin typeface="+mn-ea"/>
              </a:rPr>
              <a:t>20</a:t>
            </a:r>
            <a:r>
              <a:rPr lang="ja-JP" altLang="en-US" sz="1400" dirty="0">
                <a:latin typeface="+mn-ea"/>
              </a:rPr>
              <a:t>倍では</a:t>
            </a:r>
            <a:r>
              <a:rPr lang="en-US" altLang="ja-JP" sz="1400" dirty="0">
                <a:latin typeface="+mn-ea"/>
              </a:rPr>
              <a:t>2MOA </a:t>
            </a:r>
            <a:r>
              <a:rPr lang="ja-JP" altLang="en-US" sz="1400" dirty="0">
                <a:latin typeface="+mn-ea"/>
              </a:rPr>
              <a:t>ですが、それ以外については図内の青い数値をご参照ください。尚、「</a:t>
            </a:r>
            <a:r>
              <a:rPr lang="en-US" altLang="ja-JP" sz="1400" dirty="0">
                <a:latin typeface="+mn-ea"/>
              </a:rPr>
              <a:t>40</a:t>
            </a:r>
            <a:r>
              <a:rPr lang="ja-JP" altLang="en-US" sz="1400" dirty="0">
                <a:latin typeface="+mn-ea"/>
              </a:rPr>
              <a:t>倍</a:t>
            </a:r>
            <a:r>
              <a:rPr lang="en-US" altLang="ja-JP" sz="1400" dirty="0">
                <a:latin typeface="+mn-ea"/>
              </a:rPr>
              <a:t>÷</a:t>
            </a:r>
            <a:r>
              <a:rPr lang="ja-JP" altLang="en-US" sz="1400" dirty="0">
                <a:latin typeface="+mn-ea"/>
              </a:rPr>
              <a:t>使用倍率」と計算すると、使用倍率における</a:t>
            </a:r>
            <a:r>
              <a:rPr lang="en-US" altLang="ja-JP" sz="1400" dirty="0">
                <a:latin typeface="+mn-ea"/>
              </a:rPr>
              <a:t>1</a:t>
            </a:r>
            <a:r>
              <a:rPr lang="ja-JP" altLang="en-US" sz="1400" dirty="0">
                <a:latin typeface="+mn-ea"/>
              </a:rPr>
              <a:t>目盛りを算出できます。</a:t>
            </a:r>
          </a:p>
        </p:txBody>
      </p:sp>
      <p:sp>
        <p:nvSpPr>
          <p:cNvPr id="11" name="テキスト ボックス 10">
            <a:extLst>
              <a:ext uri="{FF2B5EF4-FFF2-40B4-BE49-F238E27FC236}">
                <a16:creationId xmlns:a16="http://schemas.microsoft.com/office/drawing/2014/main" id="{B4908C3B-7F34-43DF-8FC7-96D18F838FCB}"/>
              </a:ext>
            </a:extLst>
          </p:cNvPr>
          <p:cNvSpPr txBox="1"/>
          <p:nvPr/>
        </p:nvSpPr>
        <p:spPr>
          <a:xfrm>
            <a:off x="252000" y="1049043"/>
            <a:ext cx="5988673" cy="954107"/>
          </a:xfrm>
          <a:prstGeom prst="rect">
            <a:avLst/>
          </a:prstGeom>
          <a:noFill/>
        </p:spPr>
        <p:txBody>
          <a:bodyPr wrap="square">
            <a:spAutoFit/>
          </a:bodyPr>
          <a:lstStyle/>
          <a:p>
            <a:r>
              <a:rPr lang="ja-JP" altLang="en-US" sz="1400" dirty="0">
                <a:latin typeface="+mn-ea"/>
              </a:rPr>
              <a:t>スコープの倍率を変えると標的の大きさのみが変わります。</a:t>
            </a:r>
            <a:endParaRPr lang="en-US" altLang="ja-JP" sz="1400" dirty="0">
              <a:latin typeface="+mn-ea"/>
            </a:endParaRPr>
          </a:p>
          <a:p>
            <a:r>
              <a:rPr lang="ja-JP" altLang="en-US" sz="1400" dirty="0">
                <a:latin typeface="+mn-ea"/>
              </a:rPr>
              <a:t>レティクルのサイズは常に一定で、変わることはありません。</a:t>
            </a:r>
            <a:endParaRPr lang="en-US" altLang="ja-JP" sz="1400" dirty="0">
              <a:latin typeface="+mn-ea"/>
            </a:endParaRPr>
          </a:p>
          <a:p>
            <a:r>
              <a:rPr lang="ja-JP" altLang="en-US" sz="1400" dirty="0">
                <a:latin typeface="+mn-ea"/>
              </a:rPr>
              <a:t>これらの図において、灰色部分は各倍率における</a:t>
            </a:r>
            <a:endParaRPr lang="en-US" altLang="ja-JP" sz="1400" dirty="0">
              <a:latin typeface="+mn-ea"/>
            </a:endParaRPr>
          </a:p>
          <a:p>
            <a:r>
              <a:rPr lang="en-US" altLang="ja-JP" sz="1400" dirty="0">
                <a:latin typeface="+mn-ea"/>
              </a:rPr>
              <a:t>F</a:t>
            </a:r>
            <a:r>
              <a:rPr lang="ja-JP" altLang="en-US" sz="1400" dirty="0">
                <a:latin typeface="+mn-ea"/>
              </a:rPr>
              <a:t>クラス</a:t>
            </a:r>
            <a:r>
              <a:rPr lang="en-US" altLang="ja-JP" sz="1400" dirty="0">
                <a:latin typeface="+mn-ea"/>
              </a:rPr>
              <a:t>300yard</a:t>
            </a:r>
            <a:r>
              <a:rPr lang="ja-JP" altLang="en-US" sz="1400" dirty="0">
                <a:latin typeface="+mn-ea"/>
              </a:rPr>
              <a:t>標的の黒点部を表します。</a:t>
            </a:r>
          </a:p>
        </p:txBody>
      </p:sp>
      <p:grpSp>
        <p:nvGrpSpPr>
          <p:cNvPr id="34" name="グループ化 33">
            <a:extLst>
              <a:ext uri="{FF2B5EF4-FFF2-40B4-BE49-F238E27FC236}">
                <a16:creationId xmlns:a16="http://schemas.microsoft.com/office/drawing/2014/main" id="{77774EA8-186D-4A99-8DD7-C2CCB14A9254}"/>
              </a:ext>
            </a:extLst>
          </p:cNvPr>
          <p:cNvGrpSpPr/>
          <p:nvPr/>
        </p:nvGrpSpPr>
        <p:grpSpPr>
          <a:xfrm>
            <a:off x="6782621" y="457200"/>
            <a:ext cx="2179270" cy="1663189"/>
            <a:chOff x="602016" y="179805"/>
            <a:chExt cx="1921895" cy="1466928"/>
          </a:xfrm>
        </p:grpSpPr>
        <p:sp>
          <p:nvSpPr>
            <p:cNvPr id="40" name="テキスト ボックス 39">
              <a:extLst>
                <a:ext uri="{FF2B5EF4-FFF2-40B4-BE49-F238E27FC236}">
                  <a16:creationId xmlns:a16="http://schemas.microsoft.com/office/drawing/2014/main" id="{AFD73C41-C8ED-4220-BAFB-515DC60E1C04}"/>
                </a:ext>
              </a:extLst>
            </p:cNvPr>
            <p:cNvSpPr txBox="1"/>
            <p:nvPr/>
          </p:nvSpPr>
          <p:spPr>
            <a:xfrm>
              <a:off x="2106591" y="400293"/>
              <a:ext cx="417320" cy="190021"/>
            </a:xfrm>
            <a:prstGeom prst="rect">
              <a:avLst/>
            </a:prstGeom>
            <a:noFill/>
          </p:spPr>
          <p:txBody>
            <a:bodyPr wrap="none" rtlCol="0">
              <a:spAutoFit/>
            </a:bodyPr>
            <a:lstStyle/>
            <a:p>
              <a:r>
                <a:rPr lang="en-US" altLang="ja-JP" sz="800" dirty="0">
                  <a:solidFill>
                    <a:srgbClr val="0000FF"/>
                  </a:solidFill>
                </a:rPr>
                <a:t>8</a:t>
              </a:r>
              <a:r>
                <a:rPr kumimoji="1" lang="en-US" altLang="ja-JP" sz="800" dirty="0">
                  <a:solidFill>
                    <a:srgbClr val="0000FF"/>
                  </a:solidFill>
                </a:rPr>
                <a:t>MOA </a:t>
              </a:r>
              <a:endParaRPr kumimoji="1" lang="ja-JP" altLang="en-US" sz="800" dirty="0">
                <a:solidFill>
                  <a:srgbClr val="0000FF"/>
                </a:solidFill>
              </a:endParaRPr>
            </a:p>
          </p:txBody>
        </p:sp>
        <p:grpSp>
          <p:nvGrpSpPr>
            <p:cNvPr id="46" name="グループ化 45">
              <a:extLst>
                <a:ext uri="{FF2B5EF4-FFF2-40B4-BE49-F238E27FC236}">
                  <a16:creationId xmlns:a16="http://schemas.microsoft.com/office/drawing/2014/main" id="{40C2F969-763D-455C-A1E8-3AA0E830DE8C}"/>
                </a:ext>
              </a:extLst>
            </p:cNvPr>
            <p:cNvGrpSpPr/>
            <p:nvPr/>
          </p:nvGrpSpPr>
          <p:grpSpPr>
            <a:xfrm>
              <a:off x="602016" y="189320"/>
              <a:ext cx="1770465" cy="1457413"/>
              <a:chOff x="1202090" y="2025872"/>
              <a:chExt cx="4220120" cy="3549171"/>
            </a:xfrm>
          </p:grpSpPr>
          <p:pic>
            <p:nvPicPr>
              <p:cNvPr id="58" name="図 57">
                <a:extLst>
                  <a:ext uri="{FF2B5EF4-FFF2-40B4-BE49-F238E27FC236}">
                    <a16:creationId xmlns:a16="http://schemas.microsoft.com/office/drawing/2014/main" id="{4809887B-47F4-4E2B-B741-D3998A2A1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2090" y="2025872"/>
                <a:ext cx="4220120" cy="3549171"/>
              </a:xfrm>
              <a:prstGeom prst="rect">
                <a:avLst/>
              </a:prstGeom>
            </p:spPr>
          </p:pic>
          <p:pic>
            <p:nvPicPr>
              <p:cNvPr id="59" name="図 58">
                <a:extLst>
                  <a:ext uri="{FF2B5EF4-FFF2-40B4-BE49-F238E27FC236}">
                    <a16:creationId xmlns:a16="http://schemas.microsoft.com/office/drawing/2014/main" id="{FCBE767A-88A3-4033-82B3-B6F7D0C39A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3171" y="3599075"/>
                <a:ext cx="174775" cy="174776"/>
              </a:xfrm>
              <a:prstGeom prst="rect">
                <a:avLst/>
              </a:prstGeom>
            </p:spPr>
          </p:pic>
        </p:grpSp>
        <p:sp>
          <p:nvSpPr>
            <p:cNvPr id="52" name="テキスト ボックス 51">
              <a:extLst>
                <a:ext uri="{FF2B5EF4-FFF2-40B4-BE49-F238E27FC236}">
                  <a16:creationId xmlns:a16="http://schemas.microsoft.com/office/drawing/2014/main" id="{577F0CE0-4669-49A9-A190-1E6DF969A72E}"/>
                </a:ext>
              </a:extLst>
            </p:cNvPr>
            <p:cNvSpPr txBox="1"/>
            <p:nvPr/>
          </p:nvSpPr>
          <p:spPr>
            <a:xfrm>
              <a:off x="847877" y="179805"/>
              <a:ext cx="397528" cy="223953"/>
            </a:xfrm>
            <a:prstGeom prst="rect">
              <a:avLst/>
            </a:prstGeom>
            <a:noFill/>
          </p:spPr>
          <p:txBody>
            <a:bodyPr wrap="none" rtlCol="0">
              <a:spAutoFit/>
            </a:bodyPr>
            <a:lstStyle/>
            <a:p>
              <a:r>
                <a:rPr lang="en-US" altLang="ja-JP" sz="1050" dirty="0"/>
                <a:t>a</a:t>
              </a:r>
              <a:r>
                <a:rPr kumimoji="1" lang="en-US" altLang="ja-JP" sz="1050" dirty="0"/>
                <a:t>t 5x</a:t>
              </a:r>
              <a:endParaRPr kumimoji="1" lang="ja-JP" altLang="en-US" sz="1050" dirty="0"/>
            </a:p>
          </p:txBody>
        </p:sp>
      </p:grpSp>
      <p:grpSp>
        <p:nvGrpSpPr>
          <p:cNvPr id="60" name="グループ化 59">
            <a:extLst>
              <a:ext uri="{FF2B5EF4-FFF2-40B4-BE49-F238E27FC236}">
                <a16:creationId xmlns:a16="http://schemas.microsoft.com/office/drawing/2014/main" id="{37E440E4-49BB-4865-9FC2-F6146E8A5741}"/>
              </a:ext>
            </a:extLst>
          </p:cNvPr>
          <p:cNvGrpSpPr/>
          <p:nvPr/>
        </p:nvGrpSpPr>
        <p:grpSpPr>
          <a:xfrm>
            <a:off x="4419456" y="2421484"/>
            <a:ext cx="2329420" cy="1711276"/>
            <a:chOff x="2855248" y="165968"/>
            <a:chExt cx="2054312" cy="1509341"/>
          </a:xfrm>
        </p:grpSpPr>
        <p:grpSp>
          <p:nvGrpSpPr>
            <p:cNvPr id="61" name="グループ化 60">
              <a:extLst>
                <a:ext uri="{FF2B5EF4-FFF2-40B4-BE49-F238E27FC236}">
                  <a16:creationId xmlns:a16="http://schemas.microsoft.com/office/drawing/2014/main" id="{E495D9F2-2345-4CA7-9671-910B224810D0}"/>
                </a:ext>
              </a:extLst>
            </p:cNvPr>
            <p:cNvGrpSpPr/>
            <p:nvPr/>
          </p:nvGrpSpPr>
          <p:grpSpPr>
            <a:xfrm>
              <a:off x="2855248" y="182896"/>
              <a:ext cx="1840973" cy="1492413"/>
              <a:chOff x="4299942" y="941021"/>
              <a:chExt cx="4844058" cy="4073910"/>
            </a:xfrm>
          </p:grpSpPr>
          <p:pic>
            <p:nvPicPr>
              <p:cNvPr id="64" name="図 63">
                <a:extLst>
                  <a:ext uri="{FF2B5EF4-FFF2-40B4-BE49-F238E27FC236}">
                    <a16:creationId xmlns:a16="http://schemas.microsoft.com/office/drawing/2014/main" id="{42F0A56E-4129-471B-AF04-791E3B2624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9942" y="941021"/>
                <a:ext cx="4844058" cy="4073910"/>
              </a:xfrm>
              <a:prstGeom prst="rect">
                <a:avLst/>
              </a:prstGeom>
            </p:spPr>
          </p:pic>
          <p:pic>
            <p:nvPicPr>
              <p:cNvPr id="65" name="図 64">
                <a:extLst>
                  <a:ext uri="{FF2B5EF4-FFF2-40B4-BE49-F238E27FC236}">
                    <a16:creationId xmlns:a16="http://schemas.microsoft.com/office/drawing/2014/main" id="{648A42BA-9BFA-48EA-932E-0CBD7D213B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4522" y="2574523"/>
                <a:ext cx="581578" cy="581578"/>
              </a:xfrm>
              <a:prstGeom prst="rect">
                <a:avLst/>
              </a:prstGeom>
            </p:spPr>
          </p:pic>
        </p:grpSp>
        <p:sp>
          <p:nvSpPr>
            <p:cNvPr id="62" name="テキスト ボックス 61">
              <a:extLst>
                <a:ext uri="{FF2B5EF4-FFF2-40B4-BE49-F238E27FC236}">
                  <a16:creationId xmlns:a16="http://schemas.microsoft.com/office/drawing/2014/main" id="{BBA3324C-2CFE-45EC-8AA7-35FDA7214253}"/>
                </a:ext>
              </a:extLst>
            </p:cNvPr>
            <p:cNvSpPr txBox="1"/>
            <p:nvPr/>
          </p:nvSpPr>
          <p:spPr>
            <a:xfrm>
              <a:off x="3088859" y="165968"/>
              <a:ext cx="485177" cy="223953"/>
            </a:xfrm>
            <a:prstGeom prst="rect">
              <a:avLst/>
            </a:prstGeom>
            <a:noFill/>
          </p:spPr>
          <p:txBody>
            <a:bodyPr wrap="none" rtlCol="0">
              <a:spAutoFit/>
            </a:bodyPr>
            <a:lstStyle/>
            <a:p>
              <a:r>
                <a:rPr lang="en-US" altLang="ja-JP" sz="1050" dirty="0"/>
                <a:t>a</a:t>
              </a:r>
              <a:r>
                <a:rPr kumimoji="1" lang="en-US" altLang="ja-JP" sz="1050" dirty="0"/>
                <a:t>t 17x </a:t>
              </a:r>
              <a:endParaRPr kumimoji="1" lang="ja-JP" altLang="en-US" sz="1050" dirty="0"/>
            </a:p>
          </p:txBody>
        </p:sp>
        <p:sp>
          <p:nvSpPr>
            <p:cNvPr id="63" name="テキスト ボックス 62">
              <a:extLst>
                <a:ext uri="{FF2B5EF4-FFF2-40B4-BE49-F238E27FC236}">
                  <a16:creationId xmlns:a16="http://schemas.microsoft.com/office/drawing/2014/main" id="{1B482AB2-BA4D-4037-8022-560CE71E7437}"/>
                </a:ext>
              </a:extLst>
            </p:cNvPr>
            <p:cNvSpPr txBox="1"/>
            <p:nvPr/>
          </p:nvSpPr>
          <p:spPr>
            <a:xfrm>
              <a:off x="4379145" y="387353"/>
              <a:ext cx="530415" cy="190021"/>
            </a:xfrm>
            <a:prstGeom prst="rect">
              <a:avLst/>
            </a:prstGeom>
            <a:noFill/>
          </p:spPr>
          <p:txBody>
            <a:bodyPr wrap="none" rtlCol="0">
              <a:spAutoFit/>
            </a:bodyPr>
            <a:lstStyle/>
            <a:p>
              <a:r>
                <a:rPr lang="en-US" altLang="ja-JP" sz="800" dirty="0">
                  <a:solidFill>
                    <a:srgbClr val="0000FF"/>
                  </a:solidFill>
                </a:rPr>
                <a:t>2</a:t>
              </a:r>
              <a:r>
                <a:rPr kumimoji="1" lang="en-US" altLang="ja-JP" sz="800" dirty="0">
                  <a:solidFill>
                    <a:srgbClr val="0000FF"/>
                  </a:solidFill>
                </a:rPr>
                <a:t>.36MOA </a:t>
              </a:r>
              <a:endParaRPr kumimoji="1" lang="ja-JP" altLang="en-US" sz="800" dirty="0">
                <a:solidFill>
                  <a:srgbClr val="0000FF"/>
                </a:solidFill>
              </a:endParaRPr>
            </a:p>
          </p:txBody>
        </p:sp>
      </p:grpSp>
      <p:grpSp>
        <p:nvGrpSpPr>
          <p:cNvPr id="66" name="グループ化 65">
            <a:extLst>
              <a:ext uri="{FF2B5EF4-FFF2-40B4-BE49-F238E27FC236}">
                <a16:creationId xmlns:a16="http://schemas.microsoft.com/office/drawing/2014/main" id="{F5127E14-DE88-42CE-A584-7B5F3A6B8036}"/>
              </a:ext>
            </a:extLst>
          </p:cNvPr>
          <p:cNvGrpSpPr/>
          <p:nvPr/>
        </p:nvGrpSpPr>
        <p:grpSpPr>
          <a:xfrm>
            <a:off x="6774241" y="2409166"/>
            <a:ext cx="2357081" cy="1716947"/>
            <a:chOff x="5083801" y="191914"/>
            <a:chExt cx="2078706" cy="1514342"/>
          </a:xfrm>
        </p:grpSpPr>
        <p:grpSp>
          <p:nvGrpSpPr>
            <p:cNvPr id="67" name="グループ化 66">
              <a:extLst>
                <a:ext uri="{FF2B5EF4-FFF2-40B4-BE49-F238E27FC236}">
                  <a16:creationId xmlns:a16="http://schemas.microsoft.com/office/drawing/2014/main" id="{E64E5FDE-665E-4669-85AE-953857687EF2}"/>
                </a:ext>
              </a:extLst>
            </p:cNvPr>
            <p:cNvGrpSpPr/>
            <p:nvPr/>
          </p:nvGrpSpPr>
          <p:grpSpPr>
            <a:xfrm>
              <a:off x="5083801" y="193773"/>
              <a:ext cx="1816773" cy="1512483"/>
              <a:chOff x="-36160" y="3370759"/>
              <a:chExt cx="4220120" cy="3549171"/>
            </a:xfrm>
          </p:grpSpPr>
          <p:pic>
            <p:nvPicPr>
              <p:cNvPr id="70" name="図 69">
                <a:extLst>
                  <a:ext uri="{FF2B5EF4-FFF2-40B4-BE49-F238E27FC236}">
                    <a16:creationId xmlns:a16="http://schemas.microsoft.com/office/drawing/2014/main" id="{BAB7A003-0132-4DDF-9937-45964B8578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0" y="3370759"/>
                <a:ext cx="4220120" cy="3549171"/>
              </a:xfrm>
              <a:prstGeom prst="rect">
                <a:avLst/>
              </a:prstGeom>
            </p:spPr>
          </p:pic>
          <p:pic>
            <p:nvPicPr>
              <p:cNvPr id="71" name="図 70">
                <a:extLst>
                  <a:ext uri="{FF2B5EF4-FFF2-40B4-BE49-F238E27FC236}">
                    <a16:creationId xmlns:a16="http://schemas.microsoft.com/office/drawing/2014/main" id="{731B1A01-3A36-47A6-89F1-E9717E20AD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845" y="4648745"/>
                <a:ext cx="812405" cy="812405"/>
              </a:xfrm>
              <a:prstGeom prst="rect">
                <a:avLst/>
              </a:prstGeom>
            </p:spPr>
          </p:pic>
        </p:grpSp>
        <p:sp>
          <p:nvSpPr>
            <p:cNvPr id="68" name="テキスト ボックス 67">
              <a:extLst>
                <a:ext uri="{FF2B5EF4-FFF2-40B4-BE49-F238E27FC236}">
                  <a16:creationId xmlns:a16="http://schemas.microsoft.com/office/drawing/2014/main" id="{5BBBCF03-AE41-462B-A771-601E12C0EA37}"/>
                </a:ext>
              </a:extLst>
            </p:cNvPr>
            <p:cNvSpPr txBox="1"/>
            <p:nvPr/>
          </p:nvSpPr>
          <p:spPr>
            <a:xfrm>
              <a:off x="5314314" y="191914"/>
              <a:ext cx="458317" cy="223953"/>
            </a:xfrm>
            <a:prstGeom prst="rect">
              <a:avLst/>
            </a:prstGeom>
            <a:noFill/>
          </p:spPr>
          <p:txBody>
            <a:bodyPr wrap="none" rtlCol="0">
              <a:spAutoFit/>
            </a:bodyPr>
            <a:lstStyle/>
            <a:p>
              <a:r>
                <a:rPr lang="en-US" altLang="ja-JP" sz="1050" dirty="0"/>
                <a:t>a</a:t>
              </a:r>
              <a:r>
                <a:rPr kumimoji="1" lang="en-US" altLang="ja-JP" sz="1050" dirty="0"/>
                <a:t>t 28x</a:t>
              </a:r>
              <a:endParaRPr kumimoji="1" lang="ja-JP" altLang="en-US" sz="1050" dirty="0"/>
            </a:p>
          </p:txBody>
        </p:sp>
        <p:sp>
          <p:nvSpPr>
            <p:cNvPr id="69" name="テキスト ボックス 68">
              <a:extLst>
                <a:ext uri="{FF2B5EF4-FFF2-40B4-BE49-F238E27FC236}">
                  <a16:creationId xmlns:a16="http://schemas.microsoft.com/office/drawing/2014/main" id="{855144A2-965A-4EF9-9F92-8C16982DA169}"/>
                </a:ext>
              </a:extLst>
            </p:cNvPr>
            <p:cNvSpPr txBox="1"/>
            <p:nvPr/>
          </p:nvSpPr>
          <p:spPr>
            <a:xfrm>
              <a:off x="6632092" y="410984"/>
              <a:ext cx="530415" cy="190021"/>
            </a:xfrm>
            <a:prstGeom prst="rect">
              <a:avLst/>
            </a:prstGeom>
            <a:noFill/>
          </p:spPr>
          <p:txBody>
            <a:bodyPr wrap="none" rtlCol="0">
              <a:spAutoFit/>
            </a:bodyPr>
            <a:lstStyle/>
            <a:p>
              <a:r>
                <a:rPr kumimoji="1" lang="en-US" altLang="ja-JP" sz="800" dirty="0">
                  <a:solidFill>
                    <a:srgbClr val="0000FF"/>
                  </a:solidFill>
                </a:rPr>
                <a:t>1.43MOA </a:t>
              </a:r>
              <a:endParaRPr kumimoji="1" lang="ja-JP" altLang="en-US" sz="800" dirty="0">
                <a:solidFill>
                  <a:srgbClr val="0000FF"/>
                </a:solidFill>
              </a:endParaRPr>
            </a:p>
          </p:txBody>
        </p:sp>
      </p:grpSp>
      <p:grpSp>
        <p:nvGrpSpPr>
          <p:cNvPr id="72" name="グループ化 71">
            <a:extLst>
              <a:ext uri="{FF2B5EF4-FFF2-40B4-BE49-F238E27FC236}">
                <a16:creationId xmlns:a16="http://schemas.microsoft.com/office/drawing/2014/main" id="{9DB207DD-9D95-4EA6-8A46-42DE7F3B77D5}"/>
              </a:ext>
            </a:extLst>
          </p:cNvPr>
          <p:cNvGrpSpPr/>
          <p:nvPr/>
        </p:nvGrpSpPr>
        <p:grpSpPr>
          <a:xfrm>
            <a:off x="4422101" y="4385360"/>
            <a:ext cx="2247046" cy="1844688"/>
            <a:chOff x="7463698" y="160964"/>
            <a:chExt cx="1981667" cy="1496401"/>
          </a:xfrm>
        </p:grpSpPr>
        <p:grpSp>
          <p:nvGrpSpPr>
            <p:cNvPr id="73" name="グループ化 72">
              <a:extLst>
                <a:ext uri="{FF2B5EF4-FFF2-40B4-BE49-F238E27FC236}">
                  <a16:creationId xmlns:a16="http://schemas.microsoft.com/office/drawing/2014/main" id="{3ECB6BA1-25F6-429A-93F8-7A497BBE72B5}"/>
                </a:ext>
              </a:extLst>
            </p:cNvPr>
            <p:cNvGrpSpPr/>
            <p:nvPr/>
          </p:nvGrpSpPr>
          <p:grpSpPr>
            <a:xfrm>
              <a:off x="7463698" y="189321"/>
              <a:ext cx="1854004" cy="1468044"/>
              <a:chOff x="3126140" y="5063388"/>
              <a:chExt cx="4220120" cy="3549171"/>
            </a:xfrm>
          </p:grpSpPr>
          <p:pic>
            <p:nvPicPr>
              <p:cNvPr id="76" name="図 75">
                <a:extLst>
                  <a:ext uri="{FF2B5EF4-FFF2-40B4-BE49-F238E27FC236}">
                    <a16:creationId xmlns:a16="http://schemas.microsoft.com/office/drawing/2014/main" id="{A2D7C9F2-7AF6-46EB-BC7E-2773DD8FE5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6140" y="5063388"/>
                <a:ext cx="4220120" cy="3549171"/>
              </a:xfrm>
              <a:prstGeom prst="rect">
                <a:avLst/>
              </a:prstGeom>
            </p:spPr>
          </p:pic>
          <p:pic>
            <p:nvPicPr>
              <p:cNvPr id="77" name="図 76">
                <a:extLst>
                  <a:ext uri="{FF2B5EF4-FFF2-40B4-BE49-F238E27FC236}">
                    <a16:creationId xmlns:a16="http://schemas.microsoft.com/office/drawing/2014/main" id="{DD5F08D9-BC29-4C7E-97A6-EA3930961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0644" y="6169925"/>
                <a:ext cx="1164830" cy="1164831"/>
              </a:xfrm>
              <a:prstGeom prst="rect">
                <a:avLst/>
              </a:prstGeom>
            </p:spPr>
          </p:pic>
        </p:grpSp>
        <p:sp>
          <p:nvSpPr>
            <p:cNvPr id="74" name="テキスト ボックス 73">
              <a:extLst>
                <a:ext uri="{FF2B5EF4-FFF2-40B4-BE49-F238E27FC236}">
                  <a16:creationId xmlns:a16="http://schemas.microsoft.com/office/drawing/2014/main" id="{198CBDCC-7E61-48AE-B478-6AE8477972E5}"/>
                </a:ext>
              </a:extLst>
            </p:cNvPr>
            <p:cNvSpPr txBox="1"/>
            <p:nvPr/>
          </p:nvSpPr>
          <p:spPr>
            <a:xfrm>
              <a:off x="7736303" y="160964"/>
              <a:ext cx="458317" cy="205975"/>
            </a:xfrm>
            <a:prstGeom prst="rect">
              <a:avLst/>
            </a:prstGeom>
            <a:noFill/>
          </p:spPr>
          <p:txBody>
            <a:bodyPr wrap="none" rtlCol="0">
              <a:spAutoFit/>
            </a:bodyPr>
            <a:lstStyle/>
            <a:p>
              <a:r>
                <a:rPr lang="en-US" altLang="ja-JP" sz="1050" dirty="0"/>
                <a:t>a</a:t>
              </a:r>
              <a:r>
                <a:rPr kumimoji="1" lang="en-US" altLang="ja-JP" sz="1050" dirty="0"/>
                <a:t>t 39x</a:t>
              </a:r>
              <a:endParaRPr kumimoji="1" lang="ja-JP" altLang="en-US" sz="1050" dirty="0"/>
            </a:p>
          </p:txBody>
        </p:sp>
        <p:sp>
          <p:nvSpPr>
            <p:cNvPr id="75" name="テキスト ボックス 74">
              <a:extLst>
                <a:ext uri="{FF2B5EF4-FFF2-40B4-BE49-F238E27FC236}">
                  <a16:creationId xmlns:a16="http://schemas.microsoft.com/office/drawing/2014/main" id="{A66700D9-9295-433B-AFDF-701645B322B4}"/>
                </a:ext>
              </a:extLst>
            </p:cNvPr>
            <p:cNvSpPr txBox="1"/>
            <p:nvPr/>
          </p:nvSpPr>
          <p:spPr>
            <a:xfrm>
              <a:off x="8914950" y="375380"/>
              <a:ext cx="530415" cy="174767"/>
            </a:xfrm>
            <a:prstGeom prst="rect">
              <a:avLst/>
            </a:prstGeom>
            <a:noFill/>
          </p:spPr>
          <p:txBody>
            <a:bodyPr wrap="none" rtlCol="0">
              <a:spAutoFit/>
            </a:bodyPr>
            <a:lstStyle/>
            <a:p>
              <a:r>
                <a:rPr kumimoji="1" lang="en-US" altLang="ja-JP" sz="800" dirty="0">
                  <a:solidFill>
                    <a:srgbClr val="0000FF"/>
                  </a:solidFill>
                </a:rPr>
                <a:t>1.02MOA </a:t>
              </a:r>
              <a:endParaRPr kumimoji="1" lang="ja-JP" altLang="en-US" sz="800" dirty="0">
                <a:solidFill>
                  <a:srgbClr val="0000FF"/>
                </a:solidFill>
              </a:endParaRPr>
            </a:p>
          </p:txBody>
        </p:sp>
      </p:grpSp>
      <p:grpSp>
        <p:nvGrpSpPr>
          <p:cNvPr id="78" name="グループ化 77">
            <a:extLst>
              <a:ext uri="{FF2B5EF4-FFF2-40B4-BE49-F238E27FC236}">
                <a16:creationId xmlns:a16="http://schemas.microsoft.com/office/drawing/2014/main" id="{1C9CA29E-92A1-45C4-B0B7-9DE6D01DB545}"/>
              </a:ext>
            </a:extLst>
          </p:cNvPr>
          <p:cNvGrpSpPr/>
          <p:nvPr/>
        </p:nvGrpSpPr>
        <p:grpSpPr>
          <a:xfrm>
            <a:off x="6822056" y="4428014"/>
            <a:ext cx="2183015" cy="1683336"/>
            <a:chOff x="9827962" y="163144"/>
            <a:chExt cx="1925198" cy="1484698"/>
          </a:xfrm>
        </p:grpSpPr>
        <p:grpSp>
          <p:nvGrpSpPr>
            <p:cNvPr id="79" name="グループ化 78">
              <a:extLst>
                <a:ext uri="{FF2B5EF4-FFF2-40B4-BE49-F238E27FC236}">
                  <a16:creationId xmlns:a16="http://schemas.microsoft.com/office/drawing/2014/main" id="{C68484D5-1F8E-4695-A4D2-12B144A16313}"/>
                </a:ext>
              </a:extLst>
            </p:cNvPr>
            <p:cNvGrpSpPr/>
            <p:nvPr/>
          </p:nvGrpSpPr>
          <p:grpSpPr>
            <a:xfrm>
              <a:off x="9827962" y="219075"/>
              <a:ext cx="1755967" cy="1428767"/>
              <a:chOff x="6136040" y="4532232"/>
              <a:chExt cx="4220120" cy="3549171"/>
            </a:xfrm>
          </p:grpSpPr>
          <p:pic>
            <p:nvPicPr>
              <p:cNvPr id="82" name="図 81">
                <a:extLst>
                  <a:ext uri="{FF2B5EF4-FFF2-40B4-BE49-F238E27FC236}">
                    <a16:creationId xmlns:a16="http://schemas.microsoft.com/office/drawing/2014/main" id="{95F4C6A2-C0DF-4C51-BA45-BE17FA09C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6040" y="4532232"/>
                <a:ext cx="4220120" cy="3549171"/>
              </a:xfrm>
              <a:prstGeom prst="rect">
                <a:avLst/>
              </a:prstGeom>
            </p:spPr>
          </p:pic>
          <p:pic>
            <p:nvPicPr>
              <p:cNvPr id="83" name="図 82">
                <a:extLst>
                  <a:ext uri="{FF2B5EF4-FFF2-40B4-BE49-F238E27FC236}">
                    <a16:creationId xmlns:a16="http://schemas.microsoft.com/office/drawing/2014/main" id="{277439A6-C831-41A5-8ED5-8437C042E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3886" y="5472586"/>
                <a:ext cx="1521514" cy="1521515"/>
              </a:xfrm>
              <a:prstGeom prst="rect">
                <a:avLst/>
              </a:prstGeom>
            </p:spPr>
          </p:pic>
        </p:grpSp>
        <p:sp>
          <p:nvSpPr>
            <p:cNvPr id="80" name="テキスト ボックス 79">
              <a:extLst>
                <a:ext uri="{FF2B5EF4-FFF2-40B4-BE49-F238E27FC236}">
                  <a16:creationId xmlns:a16="http://schemas.microsoft.com/office/drawing/2014/main" id="{4EBF9927-2872-4B78-A4E2-67803823DDDB}"/>
                </a:ext>
              </a:extLst>
            </p:cNvPr>
            <p:cNvSpPr txBox="1"/>
            <p:nvPr/>
          </p:nvSpPr>
          <p:spPr>
            <a:xfrm>
              <a:off x="11222745" y="414170"/>
              <a:ext cx="530415" cy="190021"/>
            </a:xfrm>
            <a:prstGeom prst="rect">
              <a:avLst/>
            </a:prstGeom>
            <a:noFill/>
          </p:spPr>
          <p:txBody>
            <a:bodyPr wrap="none" rtlCol="0">
              <a:spAutoFit/>
            </a:bodyPr>
            <a:lstStyle/>
            <a:p>
              <a:r>
                <a:rPr lang="en-US" altLang="ja-JP" sz="800" dirty="0">
                  <a:solidFill>
                    <a:srgbClr val="0000FF"/>
                  </a:solidFill>
                </a:rPr>
                <a:t>0.78</a:t>
              </a:r>
              <a:r>
                <a:rPr kumimoji="1" lang="en-US" altLang="ja-JP" sz="800" dirty="0">
                  <a:solidFill>
                    <a:srgbClr val="0000FF"/>
                  </a:solidFill>
                </a:rPr>
                <a:t>MOA </a:t>
              </a:r>
              <a:endParaRPr kumimoji="1" lang="ja-JP" altLang="en-US" sz="800" dirty="0">
                <a:solidFill>
                  <a:srgbClr val="0000FF"/>
                </a:solidFill>
              </a:endParaRPr>
            </a:p>
          </p:txBody>
        </p:sp>
        <p:sp>
          <p:nvSpPr>
            <p:cNvPr id="81" name="テキスト ボックス 80">
              <a:extLst>
                <a:ext uri="{FF2B5EF4-FFF2-40B4-BE49-F238E27FC236}">
                  <a16:creationId xmlns:a16="http://schemas.microsoft.com/office/drawing/2014/main" id="{A1FBA70A-6D1E-4E00-BF21-0C16B4128FD6}"/>
                </a:ext>
              </a:extLst>
            </p:cNvPr>
            <p:cNvSpPr txBox="1"/>
            <p:nvPr/>
          </p:nvSpPr>
          <p:spPr>
            <a:xfrm>
              <a:off x="10027357" y="163144"/>
              <a:ext cx="439940" cy="223953"/>
            </a:xfrm>
            <a:prstGeom prst="rect">
              <a:avLst/>
            </a:prstGeom>
            <a:noFill/>
          </p:spPr>
          <p:txBody>
            <a:bodyPr wrap="none" rtlCol="0">
              <a:spAutoFit/>
            </a:bodyPr>
            <a:lstStyle/>
            <a:p>
              <a:r>
                <a:rPr lang="en-US" altLang="ja-JP" sz="900" dirty="0"/>
                <a:t>a</a:t>
              </a:r>
              <a:r>
                <a:rPr kumimoji="1" lang="en-US" altLang="ja-JP" sz="900" dirty="0"/>
                <a:t>t </a:t>
              </a:r>
              <a:r>
                <a:rPr kumimoji="1" lang="en-US" altLang="ja-JP" sz="1050" dirty="0"/>
                <a:t>51x</a:t>
              </a:r>
              <a:endParaRPr kumimoji="1" lang="ja-JP" altLang="en-US" sz="900" dirty="0"/>
            </a:p>
          </p:txBody>
        </p:sp>
      </p:grpSp>
    </p:spTree>
    <p:extLst>
      <p:ext uri="{BB962C8B-B14F-4D97-AF65-F5344CB8AC3E}">
        <p14:creationId xmlns:p14="http://schemas.microsoft.com/office/powerpoint/2010/main" val="3856408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420B1058-C5DB-4E8D-883C-EF51B073C498}"/>
              </a:ext>
            </a:extLst>
          </p:cNvPr>
          <p:cNvSpPr txBox="1"/>
          <p:nvPr/>
        </p:nvSpPr>
        <p:spPr>
          <a:xfrm>
            <a:off x="180000" y="288000"/>
            <a:ext cx="6296808" cy="707886"/>
          </a:xfrm>
          <a:prstGeom prst="rect">
            <a:avLst/>
          </a:prstGeom>
          <a:noFill/>
        </p:spPr>
        <p:txBody>
          <a:bodyPr wrap="square">
            <a:spAutoFit/>
          </a:bodyPr>
          <a:lstStyle/>
          <a:p>
            <a:r>
              <a:rPr lang="en-US" altLang="ja-JP" sz="2000" b="1" dirty="0">
                <a:solidFill>
                  <a:srgbClr val="C00000"/>
                </a:solidFill>
              </a:rPr>
              <a:t>F-Class  500yards</a:t>
            </a:r>
          </a:p>
          <a:p>
            <a:r>
              <a:rPr lang="en-US" altLang="ja-JP" sz="2000" b="1" dirty="0">
                <a:solidFill>
                  <a:srgbClr val="C00000"/>
                </a:solidFill>
              </a:rPr>
              <a:t>Black form = 915mm (φ6.88MOA)</a:t>
            </a:r>
          </a:p>
        </p:txBody>
      </p:sp>
      <p:pic>
        <p:nvPicPr>
          <p:cNvPr id="4" name="図 3">
            <a:extLst>
              <a:ext uri="{FF2B5EF4-FFF2-40B4-BE49-F238E27FC236}">
                <a16:creationId xmlns:a16="http://schemas.microsoft.com/office/drawing/2014/main" id="{65FE2DA5-620C-4EA2-8A38-E2E8D6B82F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8468" y="501203"/>
            <a:ext cx="2279704" cy="1890858"/>
          </a:xfrm>
          <a:prstGeom prst="rect">
            <a:avLst/>
          </a:prstGeom>
        </p:spPr>
      </p:pic>
      <p:pic>
        <p:nvPicPr>
          <p:cNvPr id="8" name="図 7">
            <a:extLst>
              <a:ext uri="{FF2B5EF4-FFF2-40B4-BE49-F238E27FC236}">
                <a16:creationId xmlns:a16="http://schemas.microsoft.com/office/drawing/2014/main" id="{DA3EC6BD-2117-4224-BBAB-53698FEFF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3118" y="2700000"/>
            <a:ext cx="2279704" cy="1833675"/>
          </a:xfrm>
          <a:prstGeom prst="rect">
            <a:avLst/>
          </a:prstGeom>
        </p:spPr>
      </p:pic>
      <p:pic>
        <p:nvPicPr>
          <p:cNvPr id="13" name="図 12">
            <a:extLst>
              <a:ext uri="{FF2B5EF4-FFF2-40B4-BE49-F238E27FC236}">
                <a16:creationId xmlns:a16="http://schemas.microsoft.com/office/drawing/2014/main" id="{85F443A4-F4E9-4FC7-ADF2-81F789BB11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9216" y="2700000"/>
            <a:ext cx="2279704" cy="1837487"/>
          </a:xfrm>
          <a:prstGeom prst="rect">
            <a:avLst/>
          </a:prstGeom>
        </p:spPr>
      </p:pic>
      <p:pic>
        <p:nvPicPr>
          <p:cNvPr id="15" name="図 14">
            <a:extLst>
              <a:ext uri="{FF2B5EF4-FFF2-40B4-BE49-F238E27FC236}">
                <a16:creationId xmlns:a16="http://schemas.microsoft.com/office/drawing/2014/main" id="{C51FBA9B-9D0F-4AF6-AB73-BBEB09CD49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7216" y="4860000"/>
            <a:ext cx="2279704" cy="1890858"/>
          </a:xfrm>
          <a:prstGeom prst="rect">
            <a:avLst/>
          </a:prstGeom>
        </p:spPr>
      </p:pic>
      <p:pic>
        <p:nvPicPr>
          <p:cNvPr id="17" name="図 16">
            <a:extLst>
              <a:ext uri="{FF2B5EF4-FFF2-40B4-BE49-F238E27FC236}">
                <a16:creationId xmlns:a16="http://schemas.microsoft.com/office/drawing/2014/main" id="{318904DA-5BBD-4CC5-B13F-6DF5133572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9216" y="4860000"/>
            <a:ext cx="2279704" cy="1833675"/>
          </a:xfrm>
          <a:prstGeom prst="rect">
            <a:avLst/>
          </a:prstGeom>
        </p:spPr>
      </p:pic>
      <p:sp>
        <p:nvSpPr>
          <p:cNvPr id="11" name="テキスト ボックス 10">
            <a:extLst>
              <a:ext uri="{FF2B5EF4-FFF2-40B4-BE49-F238E27FC236}">
                <a16:creationId xmlns:a16="http://schemas.microsoft.com/office/drawing/2014/main" id="{F66B8E5A-A8F8-424D-B16A-6675E415FD22}"/>
              </a:ext>
            </a:extLst>
          </p:cNvPr>
          <p:cNvSpPr txBox="1"/>
          <p:nvPr/>
        </p:nvSpPr>
        <p:spPr>
          <a:xfrm>
            <a:off x="250992" y="2047218"/>
            <a:ext cx="4016582" cy="4401205"/>
          </a:xfrm>
          <a:prstGeom prst="rect">
            <a:avLst/>
          </a:prstGeom>
          <a:noFill/>
        </p:spPr>
        <p:txBody>
          <a:bodyPr wrap="square" rtlCol="0">
            <a:spAutoFit/>
          </a:bodyPr>
          <a:lstStyle/>
          <a:p>
            <a:r>
              <a:rPr lang="ja-JP" altLang="en-US" sz="1400" dirty="0">
                <a:latin typeface="+mn-ea"/>
              </a:rPr>
              <a:t>記載されている倍率より下げると標的の大きさが小さくなりレティクルとの間に隙間ができます。例えば</a:t>
            </a:r>
            <a:r>
              <a:rPr lang="en-US" altLang="ja-JP" sz="1400" dirty="0">
                <a:latin typeface="+mn-ea"/>
              </a:rPr>
              <a:t>52</a:t>
            </a:r>
            <a:r>
              <a:rPr lang="ja-JP" altLang="en-US" sz="1400" dirty="0">
                <a:latin typeface="+mn-ea"/>
              </a:rPr>
              <a:t>倍ではレティクルと標的が一致していますが、倍率を</a:t>
            </a:r>
            <a:r>
              <a:rPr lang="en-US" altLang="ja-JP" sz="1400" dirty="0">
                <a:latin typeface="+mn-ea"/>
              </a:rPr>
              <a:t>45</a:t>
            </a:r>
            <a:r>
              <a:rPr lang="ja-JP" altLang="en-US" sz="1400" dirty="0">
                <a:latin typeface="+mn-ea"/>
              </a:rPr>
              <a:t>倍に下げると標的が小さくなり、一番外側の円とレティクルとの間に隙間ができます。イルミネーションを点灯すると十字線とセンタードットは赤く光ります。</a:t>
            </a:r>
            <a:endParaRPr lang="en-US" altLang="ja-JP" sz="1400" dirty="0">
              <a:latin typeface="+mn-ea"/>
            </a:endParaRPr>
          </a:p>
          <a:p>
            <a:r>
              <a:rPr lang="ja-JP" altLang="en-US" sz="1400" dirty="0">
                <a:latin typeface="+mn-ea"/>
              </a:rPr>
              <a:t>風読みをしなければならない競技において迅速に対応する際には、ウィンデー ジダイヤルを操作する余裕もないため、レティクルを使用しての射撃にお使頂けます。撃つ度にウィンデージダイヤルを回したく無い場合も同様にレティクルを用いた射撃にご利用可能です。</a:t>
            </a:r>
            <a:endParaRPr lang="en-US" altLang="ja-JP" sz="1400" dirty="0">
              <a:latin typeface="+mn-ea"/>
            </a:endParaRPr>
          </a:p>
          <a:p>
            <a:r>
              <a:rPr lang="ja-JP" altLang="en-US" sz="1400" dirty="0">
                <a:latin typeface="+mn-ea"/>
              </a:rPr>
              <a:t>十字線の目盛りを用いて計算する場合は、倍率によって１目盛りの値が異なりますのでご注意ください。</a:t>
            </a:r>
            <a:r>
              <a:rPr lang="en-US" altLang="ja-JP" sz="1400" dirty="0">
                <a:latin typeface="+mn-ea"/>
              </a:rPr>
              <a:t>1</a:t>
            </a:r>
            <a:r>
              <a:rPr lang="ja-JP" altLang="en-US" sz="1400" dirty="0">
                <a:latin typeface="+mn-ea"/>
              </a:rPr>
              <a:t>目盛りは</a:t>
            </a:r>
            <a:r>
              <a:rPr lang="en-US" altLang="ja-JP" sz="1400" dirty="0">
                <a:latin typeface="+mn-ea"/>
              </a:rPr>
              <a:t> 40</a:t>
            </a:r>
            <a:r>
              <a:rPr lang="ja-JP" altLang="en-US" sz="1400" dirty="0">
                <a:latin typeface="+mn-ea"/>
              </a:rPr>
              <a:t>倍では１</a:t>
            </a:r>
            <a:r>
              <a:rPr lang="en-US" altLang="ja-JP" sz="1400" dirty="0">
                <a:latin typeface="+mn-ea"/>
              </a:rPr>
              <a:t>MOA</a:t>
            </a:r>
            <a:r>
              <a:rPr lang="ja-JP" altLang="en-US" sz="1400" dirty="0">
                <a:latin typeface="+mn-ea"/>
              </a:rPr>
              <a:t>、</a:t>
            </a:r>
            <a:r>
              <a:rPr lang="en-US" altLang="ja-JP" sz="1400" dirty="0">
                <a:latin typeface="+mn-ea"/>
              </a:rPr>
              <a:t>20</a:t>
            </a:r>
            <a:r>
              <a:rPr lang="ja-JP" altLang="en-US" sz="1400" dirty="0">
                <a:latin typeface="+mn-ea"/>
              </a:rPr>
              <a:t>倍では</a:t>
            </a:r>
            <a:r>
              <a:rPr lang="en-US" altLang="ja-JP" sz="1400" dirty="0">
                <a:latin typeface="+mn-ea"/>
              </a:rPr>
              <a:t>2MOA </a:t>
            </a:r>
            <a:r>
              <a:rPr lang="ja-JP" altLang="en-US" sz="1400" dirty="0">
                <a:latin typeface="+mn-ea"/>
              </a:rPr>
              <a:t>ですが、それ以外については図内の青い数値をご参照ください。尚、「</a:t>
            </a:r>
            <a:r>
              <a:rPr lang="en-US" altLang="ja-JP" sz="1400" dirty="0">
                <a:latin typeface="+mn-ea"/>
              </a:rPr>
              <a:t>40</a:t>
            </a:r>
            <a:r>
              <a:rPr lang="ja-JP" altLang="en-US" sz="1400" dirty="0">
                <a:latin typeface="+mn-ea"/>
              </a:rPr>
              <a:t>倍</a:t>
            </a:r>
            <a:r>
              <a:rPr lang="en-US" altLang="ja-JP" sz="1400" dirty="0">
                <a:latin typeface="+mn-ea"/>
              </a:rPr>
              <a:t>÷</a:t>
            </a:r>
            <a:r>
              <a:rPr lang="ja-JP" altLang="en-US" sz="1400" dirty="0">
                <a:latin typeface="+mn-ea"/>
              </a:rPr>
              <a:t>使用倍率」と計算すると、使用倍率における</a:t>
            </a:r>
            <a:r>
              <a:rPr lang="en-US" altLang="ja-JP" sz="1400" dirty="0">
                <a:latin typeface="+mn-ea"/>
              </a:rPr>
              <a:t>1</a:t>
            </a:r>
            <a:r>
              <a:rPr lang="ja-JP" altLang="en-US" sz="1400" dirty="0">
                <a:latin typeface="+mn-ea"/>
              </a:rPr>
              <a:t>目盛りを算出できます。</a:t>
            </a:r>
          </a:p>
        </p:txBody>
      </p:sp>
      <p:sp>
        <p:nvSpPr>
          <p:cNvPr id="10" name="テキスト ボックス 9">
            <a:extLst>
              <a:ext uri="{FF2B5EF4-FFF2-40B4-BE49-F238E27FC236}">
                <a16:creationId xmlns:a16="http://schemas.microsoft.com/office/drawing/2014/main" id="{0394146A-D272-4925-9E31-4E1A3F333D9B}"/>
              </a:ext>
            </a:extLst>
          </p:cNvPr>
          <p:cNvSpPr txBox="1"/>
          <p:nvPr/>
        </p:nvSpPr>
        <p:spPr>
          <a:xfrm>
            <a:off x="250992" y="1130554"/>
            <a:ext cx="5919219" cy="954107"/>
          </a:xfrm>
          <a:prstGeom prst="rect">
            <a:avLst/>
          </a:prstGeom>
          <a:noFill/>
        </p:spPr>
        <p:txBody>
          <a:bodyPr wrap="square">
            <a:spAutoFit/>
          </a:bodyPr>
          <a:lstStyle/>
          <a:p>
            <a:r>
              <a:rPr lang="ja-JP" altLang="en-US" sz="1400" dirty="0">
                <a:latin typeface="+mn-ea"/>
              </a:rPr>
              <a:t>スコープの倍率を変えると標的の大きさのみが変わります。</a:t>
            </a:r>
            <a:endParaRPr lang="en-US" altLang="ja-JP" sz="1400" dirty="0">
              <a:latin typeface="+mn-ea"/>
            </a:endParaRPr>
          </a:p>
          <a:p>
            <a:r>
              <a:rPr lang="ja-JP" altLang="en-US" sz="1400" dirty="0">
                <a:latin typeface="+mn-ea"/>
              </a:rPr>
              <a:t>レティクルのサイズは常に一定で、変わることはありません。</a:t>
            </a:r>
            <a:endParaRPr lang="en-US" altLang="ja-JP" sz="1400" dirty="0">
              <a:latin typeface="+mn-ea"/>
            </a:endParaRPr>
          </a:p>
          <a:p>
            <a:r>
              <a:rPr lang="ja-JP" altLang="en-US" sz="1400" dirty="0">
                <a:latin typeface="+mn-ea"/>
              </a:rPr>
              <a:t>これらの図において、灰色部分は各倍率における</a:t>
            </a:r>
            <a:endParaRPr lang="en-US" altLang="ja-JP" sz="1400" dirty="0">
              <a:latin typeface="+mn-ea"/>
            </a:endParaRPr>
          </a:p>
          <a:p>
            <a:r>
              <a:rPr lang="en-US" altLang="ja-JP" sz="1400" dirty="0">
                <a:latin typeface="+mn-ea"/>
              </a:rPr>
              <a:t>F</a:t>
            </a:r>
            <a:r>
              <a:rPr lang="ja-JP" altLang="en-US" sz="1400" dirty="0">
                <a:latin typeface="+mn-ea"/>
              </a:rPr>
              <a:t>クラス</a:t>
            </a:r>
            <a:r>
              <a:rPr lang="en-US" altLang="ja-JP" sz="1400" dirty="0">
                <a:latin typeface="+mn-ea"/>
              </a:rPr>
              <a:t>500yard</a:t>
            </a:r>
            <a:r>
              <a:rPr lang="ja-JP" altLang="en-US" sz="1400" dirty="0">
                <a:latin typeface="+mn-ea"/>
              </a:rPr>
              <a:t>標的の黒点部を表します。</a:t>
            </a:r>
          </a:p>
        </p:txBody>
      </p:sp>
    </p:spTree>
    <p:extLst>
      <p:ext uri="{BB962C8B-B14F-4D97-AF65-F5344CB8AC3E}">
        <p14:creationId xmlns:p14="http://schemas.microsoft.com/office/powerpoint/2010/main" val="1405665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420B1058-C5DB-4E8D-883C-EF51B073C498}"/>
              </a:ext>
            </a:extLst>
          </p:cNvPr>
          <p:cNvSpPr txBox="1"/>
          <p:nvPr/>
        </p:nvSpPr>
        <p:spPr>
          <a:xfrm>
            <a:off x="180000" y="288000"/>
            <a:ext cx="6252540" cy="707886"/>
          </a:xfrm>
          <a:prstGeom prst="rect">
            <a:avLst/>
          </a:prstGeom>
          <a:noFill/>
        </p:spPr>
        <p:txBody>
          <a:bodyPr wrap="square">
            <a:spAutoFit/>
          </a:bodyPr>
          <a:lstStyle/>
          <a:p>
            <a:r>
              <a:rPr lang="en-US" altLang="ja-JP" sz="2000" b="1" dirty="0">
                <a:solidFill>
                  <a:srgbClr val="C00000"/>
                </a:solidFill>
              </a:rPr>
              <a:t>F-Class  800yards</a:t>
            </a:r>
          </a:p>
          <a:p>
            <a:r>
              <a:rPr lang="en-US" altLang="ja-JP" sz="2000" b="1" dirty="0">
                <a:solidFill>
                  <a:srgbClr val="C00000"/>
                </a:solidFill>
              </a:rPr>
              <a:t>Black form = 1120mm (φ5.26MOA)</a:t>
            </a:r>
            <a:endParaRPr lang="ja-JP" altLang="en-US" sz="2000" b="1" dirty="0">
              <a:solidFill>
                <a:srgbClr val="C00000"/>
              </a:solidFill>
            </a:endParaRPr>
          </a:p>
        </p:txBody>
      </p:sp>
      <p:pic>
        <p:nvPicPr>
          <p:cNvPr id="4" name="図 3">
            <a:extLst>
              <a:ext uri="{FF2B5EF4-FFF2-40B4-BE49-F238E27FC236}">
                <a16:creationId xmlns:a16="http://schemas.microsoft.com/office/drawing/2014/main" id="{8601ED59-E70D-4855-B67B-49021F6CE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1265" y="796547"/>
            <a:ext cx="2279704" cy="1833675"/>
          </a:xfrm>
          <a:prstGeom prst="rect">
            <a:avLst/>
          </a:prstGeom>
        </p:spPr>
      </p:pic>
      <p:pic>
        <p:nvPicPr>
          <p:cNvPr id="8" name="図 7">
            <a:extLst>
              <a:ext uri="{FF2B5EF4-FFF2-40B4-BE49-F238E27FC236}">
                <a16:creationId xmlns:a16="http://schemas.microsoft.com/office/drawing/2014/main" id="{430EA3C3-35D5-4605-8D5E-87B849039F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8928" y="2826830"/>
            <a:ext cx="2279704" cy="1837487"/>
          </a:xfrm>
          <a:prstGeom prst="rect">
            <a:avLst/>
          </a:prstGeom>
        </p:spPr>
      </p:pic>
      <p:pic>
        <p:nvPicPr>
          <p:cNvPr id="13" name="図 12">
            <a:extLst>
              <a:ext uri="{FF2B5EF4-FFF2-40B4-BE49-F238E27FC236}">
                <a16:creationId xmlns:a16="http://schemas.microsoft.com/office/drawing/2014/main" id="{3294FAC0-BCFC-488A-9516-8D11EF8EA2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1265" y="2826000"/>
            <a:ext cx="2279704" cy="1814614"/>
          </a:xfrm>
          <a:prstGeom prst="rect">
            <a:avLst/>
          </a:prstGeom>
        </p:spPr>
      </p:pic>
      <p:pic>
        <p:nvPicPr>
          <p:cNvPr id="15" name="図 14">
            <a:extLst>
              <a:ext uri="{FF2B5EF4-FFF2-40B4-BE49-F238E27FC236}">
                <a16:creationId xmlns:a16="http://schemas.microsoft.com/office/drawing/2014/main" id="{884AF3E9-AB8D-401E-A153-FD20615719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9265" y="4860000"/>
            <a:ext cx="2279704" cy="1833675"/>
          </a:xfrm>
          <a:prstGeom prst="rect">
            <a:avLst/>
          </a:prstGeom>
        </p:spPr>
      </p:pic>
      <p:pic>
        <p:nvPicPr>
          <p:cNvPr id="17" name="図 16">
            <a:extLst>
              <a:ext uri="{FF2B5EF4-FFF2-40B4-BE49-F238E27FC236}">
                <a16:creationId xmlns:a16="http://schemas.microsoft.com/office/drawing/2014/main" id="{F18B91D9-F95E-4FBB-9853-C4B56FFBC1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1265" y="4860000"/>
            <a:ext cx="2279704" cy="1814614"/>
          </a:xfrm>
          <a:prstGeom prst="rect">
            <a:avLst/>
          </a:prstGeom>
        </p:spPr>
      </p:pic>
      <p:sp>
        <p:nvSpPr>
          <p:cNvPr id="11" name="テキスト ボックス 10">
            <a:extLst>
              <a:ext uri="{FF2B5EF4-FFF2-40B4-BE49-F238E27FC236}">
                <a16:creationId xmlns:a16="http://schemas.microsoft.com/office/drawing/2014/main" id="{2C397C0E-9FF3-469D-9EEF-140E403D3253}"/>
              </a:ext>
            </a:extLst>
          </p:cNvPr>
          <p:cNvSpPr txBox="1"/>
          <p:nvPr/>
        </p:nvSpPr>
        <p:spPr>
          <a:xfrm>
            <a:off x="252000" y="2079658"/>
            <a:ext cx="3959433" cy="4401205"/>
          </a:xfrm>
          <a:prstGeom prst="rect">
            <a:avLst/>
          </a:prstGeom>
          <a:noFill/>
        </p:spPr>
        <p:txBody>
          <a:bodyPr wrap="square" rtlCol="0">
            <a:spAutoFit/>
          </a:bodyPr>
          <a:lstStyle/>
          <a:p>
            <a:r>
              <a:rPr lang="ja-JP" altLang="en-US" sz="1400" dirty="0">
                <a:latin typeface="+mn-ea"/>
              </a:rPr>
              <a:t>記載されている倍率より下げると標的の大きさが小さくなりレティクルとの間に隙間ができます。例えば</a:t>
            </a:r>
            <a:r>
              <a:rPr lang="en-US" altLang="ja-JP" sz="1400" dirty="0">
                <a:latin typeface="+mn-ea"/>
              </a:rPr>
              <a:t>68</a:t>
            </a:r>
            <a:r>
              <a:rPr lang="ja-JP" altLang="en-US" sz="1400" dirty="0">
                <a:latin typeface="+mn-ea"/>
              </a:rPr>
              <a:t>倍ではレティクルと標的が一致していますが、倍率を</a:t>
            </a:r>
            <a:r>
              <a:rPr lang="en-US" altLang="ja-JP" sz="1400" dirty="0">
                <a:latin typeface="+mn-ea"/>
              </a:rPr>
              <a:t>60</a:t>
            </a:r>
            <a:r>
              <a:rPr lang="ja-JP" altLang="en-US" sz="1400" dirty="0">
                <a:latin typeface="+mn-ea"/>
              </a:rPr>
              <a:t>倍に下げると標的が小さくなり、一番外側の円とレティクルとの間に隙間ができます。イルミネーションを点灯すると十字線とセンタードットは赤く光ります。</a:t>
            </a:r>
            <a:endParaRPr lang="en-US" altLang="ja-JP" sz="1400" dirty="0">
              <a:latin typeface="+mn-ea"/>
            </a:endParaRPr>
          </a:p>
          <a:p>
            <a:r>
              <a:rPr lang="ja-JP" altLang="en-US" sz="1400" dirty="0">
                <a:latin typeface="+mn-ea"/>
              </a:rPr>
              <a:t>風読みをしなければならない競技において迅速に対応する際には、ウィンデー ジダイヤルを操作する余裕もないため、レティクルを使用しての射撃にお使頂けます。撃つ度にウィンデージダイヤルを回したく無い場合も同様にレティクルを用いた射撃にご利用可能です。</a:t>
            </a:r>
            <a:endParaRPr lang="en-US" altLang="ja-JP" sz="1400" dirty="0">
              <a:latin typeface="+mn-ea"/>
            </a:endParaRPr>
          </a:p>
          <a:p>
            <a:r>
              <a:rPr lang="ja-JP" altLang="en-US" sz="1400" dirty="0">
                <a:latin typeface="+mn-ea"/>
              </a:rPr>
              <a:t>十字線の目盛りを用いて計算する場合は、倍率によって１目盛りの値が異なりますのでご注意ください。</a:t>
            </a:r>
            <a:r>
              <a:rPr lang="en-US" altLang="ja-JP" sz="1400" dirty="0">
                <a:latin typeface="+mn-ea"/>
              </a:rPr>
              <a:t>1</a:t>
            </a:r>
            <a:r>
              <a:rPr lang="ja-JP" altLang="en-US" sz="1400" dirty="0">
                <a:latin typeface="+mn-ea"/>
              </a:rPr>
              <a:t>目盛りは</a:t>
            </a:r>
            <a:r>
              <a:rPr lang="en-US" altLang="ja-JP" sz="1400" dirty="0">
                <a:latin typeface="+mn-ea"/>
              </a:rPr>
              <a:t> 40</a:t>
            </a:r>
            <a:r>
              <a:rPr lang="ja-JP" altLang="en-US" sz="1400" dirty="0">
                <a:latin typeface="+mn-ea"/>
              </a:rPr>
              <a:t>倍では１</a:t>
            </a:r>
            <a:r>
              <a:rPr lang="en-US" altLang="ja-JP" sz="1400" dirty="0">
                <a:latin typeface="+mn-ea"/>
              </a:rPr>
              <a:t>MOA</a:t>
            </a:r>
            <a:r>
              <a:rPr lang="ja-JP" altLang="en-US" sz="1400" dirty="0">
                <a:latin typeface="+mn-ea"/>
              </a:rPr>
              <a:t>、</a:t>
            </a:r>
            <a:r>
              <a:rPr lang="en-US" altLang="ja-JP" sz="1400" dirty="0">
                <a:latin typeface="+mn-ea"/>
              </a:rPr>
              <a:t>20</a:t>
            </a:r>
            <a:r>
              <a:rPr lang="ja-JP" altLang="en-US" sz="1400" dirty="0">
                <a:latin typeface="+mn-ea"/>
              </a:rPr>
              <a:t>倍では</a:t>
            </a:r>
            <a:r>
              <a:rPr lang="en-US" altLang="ja-JP" sz="1400" dirty="0">
                <a:latin typeface="+mn-ea"/>
              </a:rPr>
              <a:t>2MOA </a:t>
            </a:r>
            <a:r>
              <a:rPr lang="ja-JP" altLang="en-US" sz="1400" dirty="0">
                <a:latin typeface="+mn-ea"/>
              </a:rPr>
              <a:t>ですが、それ以外については図内の青い数値をご参照ください。尚、「</a:t>
            </a:r>
            <a:r>
              <a:rPr lang="en-US" altLang="ja-JP" sz="1400" dirty="0">
                <a:latin typeface="+mn-ea"/>
              </a:rPr>
              <a:t>40</a:t>
            </a:r>
            <a:r>
              <a:rPr lang="ja-JP" altLang="en-US" sz="1400" dirty="0">
                <a:latin typeface="+mn-ea"/>
              </a:rPr>
              <a:t>倍</a:t>
            </a:r>
            <a:r>
              <a:rPr lang="en-US" altLang="ja-JP" sz="1400" dirty="0">
                <a:latin typeface="+mn-ea"/>
              </a:rPr>
              <a:t>÷</a:t>
            </a:r>
            <a:r>
              <a:rPr lang="ja-JP" altLang="en-US" sz="1400" dirty="0">
                <a:latin typeface="+mn-ea"/>
              </a:rPr>
              <a:t>使用倍率」と計算すると、使用倍率における</a:t>
            </a:r>
            <a:r>
              <a:rPr lang="en-US" altLang="ja-JP" sz="1400" dirty="0">
                <a:latin typeface="+mn-ea"/>
              </a:rPr>
              <a:t>1</a:t>
            </a:r>
            <a:r>
              <a:rPr lang="ja-JP" altLang="en-US" sz="1400" dirty="0">
                <a:latin typeface="+mn-ea"/>
              </a:rPr>
              <a:t>目盛りを算出できます。</a:t>
            </a:r>
          </a:p>
        </p:txBody>
      </p:sp>
      <p:sp>
        <p:nvSpPr>
          <p:cNvPr id="10" name="テキスト ボックス 9">
            <a:extLst>
              <a:ext uri="{FF2B5EF4-FFF2-40B4-BE49-F238E27FC236}">
                <a16:creationId xmlns:a16="http://schemas.microsoft.com/office/drawing/2014/main" id="{F5355B6E-1BD5-4524-9336-58255647B1B1}"/>
              </a:ext>
            </a:extLst>
          </p:cNvPr>
          <p:cNvSpPr txBox="1"/>
          <p:nvPr/>
        </p:nvSpPr>
        <p:spPr>
          <a:xfrm>
            <a:off x="252000" y="1150490"/>
            <a:ext cx="5923307" cy="954107"/>
          </a:xfrm>
          <a:prstGeom prst="rect">
            <a:avLst/>
          </a:prstGeom>
          <a:noFill/>
        </p:spPr>
        <p:txBody>
          <a:bodyPr wrap="square">
            <a:spAutoFit/>
          </a:bodyPr>
          <a:lstStyle/>
          <a:p>
            <a:r>
              <a:rPr lang="ja-JP" altLang="en-US" sz="1400" dirty="0">
                <a:latin typeface="+mn-ea"/>
              </a:rPr>
              <a:t>スコープの倍率を変えると標的の大きさのみが変わります。</a:t>
            </a:r>
            <a:endParaRPr lang="en-US" altLang="ja-JP" sz="1400" dirty="0">
              <a:latin typeface="+mn-ea"/>
            </a:endParaRPr>
          </a:p>
          <a:p>
            <a:r>
              <a:rPr lang="ja-JP" altLang="en-US" sz="1400" dirty="0">
                <a:latin typeface="+mn-ea"/>
              </a:rPr>
              <a:t>レティクルのサイズは常に一定で、変わることはありません。</a:t>
            </a:r>
            <a:endParaRPr lang="en-US" altLang="ja-JP" sz="1400" dirty="0">
              <a:latin typeface="+mn-ea"/>
            </a:endParaRPr>
          </a:p>
          <a:p>
            <a:r>
              <a:rPr lang="ja-JP" altLang="en-US" sz="1400" dirty="0">
                <a:latin typeface="+mn-ea"/>
              </a:rPr>
              <a:t>これらの図において、灰色部分は各倍率における</a:t>
            </a:r>
            <a:endParaRPr lang="en-US" altLang="ja-JP" sz="1400" dirty="0">
              <a:latin typeface="+mn-ea"/>
            </a:endParaRPr>
          </a:p>
          <a:p>
            <a:r>
              <a:rPr lang="en-US" altLang="ja-JP" sz="1400" dirty="0">
                <a:latin typeface="+mn-ea"/>
              </a:rPr>
              <a:t>F</a:t>
            </a:r>
            <a:r>
              <a:rPr lang="ja-JP" altLang="en-US" sz="1400" dirty="0">
                <a:latin typeface="+mn-ea"/>
              </a:rPr>
              <a:t>クラス</a:t>
            </a:r>
            <a:r>
              <a:rPr lang="en-US" altLang="ja-JP" sz="1400" dirty="0">
                <a:latin typeface="+mn-ea"/>
              </a:rPr>
              <a:t>800yard</a:t>
            </a:r>
            <a:r>
              <a:rPr lang="ja-JP" altLang="en-US" sz="1400" dirty="0">
                <a:latin typeface="+mn-ea"/>
              </a:rPr>
              <a:t>標的の黒点部を表します。</a:t>
            </a:r>
          </a:p>
        </p:txBody>
      </p:sp>
    </p:spTree>
    <p:extLst>
      <p:ext uri="{BB962C8B-B14F-4D97-AF65-F5344CB8AC3E}">
        <p14:creationId xmlns:p14="http://schemas.microsoft.com/office/powerpoint/2010/main" val="3104379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420B1058-C5DB-4E8D-883C-EF51B073C498}"/>
              </a:ext>
            </a:extLst>
          </p:cNvPr>
          <p:cNvSpPr txBox="1"/>
          <p:nvPr/>
        </p:nvSpPr>
        <p:spPr>
          <a:xfrm>
            <a:off x="180000" y="288000"/>
            <a:ext cx="6127297" cy="707886"/>
          </a:xfrm>
          <a:prstGeom prst="rect">
            <a:avLst/>
          </a:prstGeom>
          <a:noFill/>
        </p:spPr>
        <p:txBody>
          <a:bodyPr wrap="square">
            <a:spAutoFit/>
          </a:bodyPr>
          <a:lstStyle/>
          <a:p>
            <a:r>
              <a:rPr lang="en-US" altLang="ja-JP" sz="2000" b="1" dirty="0">
                <a:solidFill>
                  <a:srgbClr val="C00000"/>
                </a:solidFill>
              </a:rPr>
              <a:t>F-Class  1000yards</a:t>
            </a:r>
          </a:p>
          <a:p>
            <a:r>
              <a:rPr lang="en-US" altLang="ja-JP" sz="2000" b="1" dirty="0">
                <a:solidFill>
                  <a:srgbClr val="C00000"/>
                </a:solidFill>
              </a:rPr>
              <a:t>Black form = 1120mm (φ4.21MOA)</a:t>
            </a:r>
            <a:endParaRPr lang="ja-JP" altLang="en-US" sz="2000" b="1" dirty="0">
              <a:solidFill>
                <a:srgbClr val="C00000"/>
              </a:solidFill>
            </a:endParaRPr>
          </a:p>
        </p:txBody>
      </p:sp>
      <p:pic>
        <p:nvPicPr>
          <p:cNvPr id="4" name="図 3">
            <a:extLst>
              <a:ext uri="{FF2B5EF4-FFF2-40B4-BE49-F238E27FC236}">
                <a16:creationId xmlns:a16="http://schemas.microsoft.com/office/drawing/2014/main" id="{A34C9648-BF77-49BF-8118-C17AD7CB95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7167" y="618466"/>
            <a:ext cx="2279704" cy="1833675"/>
          </a:xfrm>
          <a:prstGeom prst="rect">
            <a:avLst/>
          </a:prstGeom>
        </p:spPr>
      </p:pic>
      <p:pic>
        <p:nvPicPr>
          <p:cNvPr id="8" name="図 7">
            <a:extLst>
              <a:ext uri="{FF2B5EF4-FFF2-40B4-BE49-F238E27FC236}">
                <a16:creationId xmlns:a16="http://schemas.microsoft.com/office/drawing/2014/main" id="{8505E185-84A1-4E0E-A36C-ABEDBDD7B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7216" y="2772000"/>
            <a:ext cx="2279704" cy="1837487"/>
          </a:xfrm>
          <a:prstGeom prst="rect">
            <a:avLst/>
          </a:prstGeom>
        </p:spPr>
      </p:pic>
      <p:pic>
        <p:nvPicPr>
          <p:cNvPr id="15" name="図 14">
            <a:extLst>
              <a:ext uri="{FF2B5EF4-FFF2-40B4-BE49-F238E27FC236}">
                <a16:creationId xmlns:a16="http://schemas.microsoft.com/office/drawing/2014/main" id="{964DFDF5-6268-4705-A7E7-E397F86FF0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5167" y="4860000"/>
            <a:ext cx="2279704" cy="1814614"/>
          </a:xfrm>
          <a:prstGeom prst="rect">
            <a:avLst/>
          </a:prstGeom>
        </p:spPr>
      </p:pic>
      <p:pic>
        <p:nvPicPr>
          <p:cNvPr id="17" name="図 16">
            <a:extLst>
              <a:ext uri="{FF2B5EF4-FFF2-40B4-BE49-F238E27FC236}">
                <a16:creationId xmlns:a16="http://schemas.microsoft.com/office/drawing/2014/main" id="{D46DF286-9935-48D1-AC14-176EDE7D32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7167" y="4860000"/>
            <a:ext cx="2279704" cy="1856548"/>
          </a:xfrm>
          <a:prstGeom prst="rect">
            <a:avLst/>
          </a:prstGeom>
        </p:spPr>
      </p:pic>
      <p:pic>
        <p:nvPicPr>
          <p:cNvPr id="19" name="図 18">
            <a:extLst>
              <a:ext uri="{FF2B5EF4-FFF2-40B4-BE49-F238E27FC236}">
                <a16:creationId xmlns:a16="http://schemas.microsoft.com/office/drawing/2014/main" id="{20C01817-DA52-418D-8761-71BA35929B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7167" y="2772000"/>
            <a:ext cx="2279704" cy="1833675"/>
          </a:xfrm>
          <a:prstGeom prst="rect">
            <a:avLst/>
          </a:prstGeom>
        </p:spPr>
      </p:pic>
      <p:sp>
        <p:nvSpPr>
          <p:cNvPr id="11" name="テキスト ボックス 10">
            <a:extLst>
              <a:ext uri="{FF2B5EF4-FFF2-40B4-BE49-F238E27FC236}">
                <a16:creationId xmlns:a16="http://schemas.microsoft.com/office/drawing/2014/main" id="{B1818E51-09BC-4E82-A8D2-9BBC65A3285F}"/>
              </a:ext>
            </a:extLst>
          </p:cNvPr>
          <p:cNvSpPr txBox="1"/>
          <p:nvPr/>
        </p:nvSpPr>
        <p:spPr>
          <a:xfrm>
            <a:off x="252000" y="2089777"/>
            <a:ext cx="3959433" cy="4401205"/>
          </a:xfrm>
          <a:prstGeom prst="rect">
            <a:avLst/>
          </a:prstGeom>
          <a:noFill/>
        </p:spPr>
        <p:txBody>
          <a:bodyPr wrap="square" rtlCol="0">
            <a:spAutoFit/>
          </a:bodyPr>
          <a:lstStyle/>
          <a:p>
            <a:r>
              <a:rPr lang="ja-JP" altLang="en-US" sz="1400" dirty="0">
                <a:latin typeface="+mn-ea"/>
              </a:rPr>
              <a:t>記載されている倍率より下げると標的の大きさが小さくなりレティクルとの間に隙間ができます。例えば</a:t>
            </a:r>
            <a:r>
              <a:rPr lang="en-US" altLang="ja-JP" sz="1400" dirty="0">
                <a:latin typeface="+mn-ea"/>
              </a:rPr>
              <a:t>80</a:t>
            </a:r>
            <a:r>
              <a:rPr lang="ja-JP" altLang="en-US" sz="1400" dirty="0">
                <a:latin typeface="+mn-ea"/>
              </a:rPr>
              <a:t>倍ではレティクルと標的が一致していますが、倍率を</a:t>
            </a:r>
            <a:r>
              <a:rPr lang="en-US" altLang="ja-JP" sz="1400" dirty="0">
                <a:latin typeface="+mn-ea"/>
              </a:rPr>
              <a:t>70</a:t>
            </a:r>
            <a:r>
              <a:rPr lang="ja-JP" altLang="en-US" sz="1400" dirty="0">
                <a:latin typeface="+mn-ea"/>
              </a:rPr>
              <a:t>倍に下げると標的が小さくなり、一番外側の円とレティクルとの間に隙間ができます。イルミネーションを点灯すると十字線とセンタードットは赤く光ります。</a:t>
            </a:r>
            <a:endParaRPr lang="en-US" altLang="ja-JP" sz="1400" dirty="0">
              <a:latin typeface="+mn-ea"/>
            </a:endParaRPr>
          </a:p>
          <a:p>
            <a:r>
              <a:rPr lang="ja-JP" altLang="en-US" sz="1400" dirty="0">
                <a:latin typeface="+mn-ea"/>
              </a:rPr>
              <a:t>風読みをしなければならない競技において迅速に対応する際には、ウィンデー ジダイヤルを操作する余裕もないため、レティクルを使用しての射撃にお使頂けます。撃つ度にウィンデージダイヤルを回したく無い場合も同様にレティクルを用いた射撃にご利用可能です。</a:t>
            </a:r>
            <a:endParaRPr lang="en-US" altLang="ja-JP" sz="1400" dirty="0">
              <a:latin typeface="+mn-ea"/>
            </a:endParaRPr>
          </a:p>
          <a:p>
            <a:r>
              <a:rPr lang="ja-JP" altLang="en-US" sz="1400" dirty="0">
                <a:latin typeface="+mn-ea"/>
              </a:rPr>
              <a:t>十字線の目盛りを用いて計算する場合は、倍率によって目盛りが異なりますのでご注意ください。</a:t>
            </a:r>
            <a:r>
              <a:rPr lang="en-US" altLang="ja-JP" sz="1400" dirty="0">
                <a:latin typeface="+mn-ea"/>
              </a:rPr>
              <a:t>1</a:t>
            </a:r>
            <a:r>
              <a:rPr lang="ja-JP" altLang="en-US" sz="1400" dirty="0">
                <a:latin typeface="+mn-ea"/>
              </a:rPr>
              <a:t>目盛りは</a:t>
            </a:r>
            <a:r>
              <a:rPr lang="en-US" altLang="ja-JP" sz="1400" dirty="0">
                <a:latin typeface="+mn-ea"/>
              </a:rPr>
              <a:t> 40</a:t>
            </a:r>
            <a:r>
              <a:rPr lang="ja-JP" altLang="en-US" sz="1400" dirty="0">
                <a:latin typeface="+mn-ea"/>
              </a:rPr>
              <a:t>倍では１</a:t>
            </a:r>
            <a:r>
              <a:rPr lang="en-US" altLang="ja-JP" sz="1400" dirty="0">
                <a:latin typeface="+mn-ea"/>
              </a:rPr>
              <a:t>MOA</a:t>
            </a:r>
            <a:r>
              <a:rPr lang="ja-JP" altLang="en-US" sz="1400" dirty="0">
                <a:latin typeface="+mn-ea"/>
              </a:rPr>
              <a:t>、</a:t>
            </a:r>
            <a:r>
              <a:rPr lang="en-US" altLang="ja-JP" sz="1400" dirty="0">
                <a:latin typeface="+mn-ea"/>
              </a:rPr>
              <a:t>20</a:t>
            </a:r>
            <a:r>
              <a:rPr lang="ja-JP" altLang="en-US" sz="1400" dirty="0">
                <a:latin typeface="+mn-ea"/>
              </a:rPr>
              <a:t>倍では</a:t>
            </a:r>
            <a:r>
              <a:rPr lang="en-US" altLang="ja-JP" sz="1400" dirty="0">
                <a:latin typeface="+mn-ea"/>
              </a:rPr>
              <a:t>2MOA </a:t>
            </a:r>
            <a:r>
              <a:rPr lang="ja-JP" altLang="en-US" sz="1400" dirty="0">
                <a:latin typeface="+mn-ea"/>
              </a:rPr>
              <a:t>ですが、それ以外については図内の青い数値をご参照ください。尚、「</a:t>
            </a:r>
            <a:r>
              <a:rPr lang="en-US" altLang="ja-JP" sz="1400" dirty="0">
                <a:latin typeface="+mn-ea"/>
              </a:rPr>
              <a:t>40</a:t>
            </a:r>
            <a:r>
              <a:rPr lang="ja-JP" altLang="en-US" sz="1400" dirty="0">
                <a:latin typeface="+mn-ea"/>
              </a:rPr>
              <a:t>倍</a:t>
            </a:r>
            <a:r>
              <a:rPr lang="en-US" altLang="ja-JP" sz="1400" dirty="0">
                <a:latin typeface="+mn-ea"/>
              </a:rPr>
              <a:t>÷</a:t>
            </a:r>
            <a:r>
              <a:rPr lang="ja-JP" altLang="en-US" sz="1400" dirty="0">
                <a:latin typeface="+mn-ea"/>
              </a:rPr>
              <a:t>使用倍率」と計算すると、使用倍率における</a:t>
            </a:r>
            <a:r>
              <a:rPr lang="en-US" altLang="ja-JP" sz="1400" dirty="0">
                <a:latin typeface="+mn-ea"/>
              </a:rPr>
              <a:t>1</a:t>
            </a:r>
            <a:r>
              <a:rPr lang="ja-JP" altLang="en-US" sz="1400" dirty="0">
                <a:latin typeface="+mn-ea"/>
              </a:rPr>
              <a:t>目盛りを算出できます。</a:t>
            </a:r>
          </a:p>
        </p:txBody>
      </p:sp>
      <p:sp>
        <p:nvSpPr>
          <p:cNvPr id="10" name="テキスト ボックス 9">
            <a:extLst>
              <a:ext uri="{FF2B5EF4-FFF2-40B4-BE49-F238E27FC236}">
                <a16:creationId xmlns:a16="http://schemas.microsoft.com/office/drawing/2014/main" id="{2827068F-1966-4329-B99C-64DB09B28F02}"/>
              </a:ext>
            </a:extLst>
          </p:cNvPr>
          <p:cNvSpPr txBox="1"/>
          <p:nvPr/>
        </p:nvSpPr>
        <p:spPr>
          <a:xfrm>
            <a:off x="252000" y="1162997"/>
            <a:ext cx="5976448" cy="954107"/>
          </a:xfrm>
          <a:prstGeom prst="rect">
            <a:avLst/>
          </a:prstGeom>
          <a:noFill/>
        </p:spPr>
        <p:txBody>
          <a:bodyPr wrap="square">
            <a:spAutoFit/>
          </a:bodyPr>
          <a:lstStyle/>
          <a:p>
            <a:r>
              <a:rPr lang="ja-JP" altLang="en-US" sz="1400" dirty="0">
                <a:latin typeface="+mn-ea"/>
              </a:rPr>
              <a:t>スコープの倍率を変えると標的の大きさのみが変わります。</a:t>
            </a:r>
            <a:endParaRPr lang="en-US" altLang="ja-JP" sz="1400" dirty="0">
              <a:latin typeface="+mn-ea"/>
            </a:endParaRPr>
          </a:p>
          <a:p>
            <a:r>
              <a:rPr lang="ja-JP" altLang="en-US" sz="1400" dirty="0">
                <a:latin typeface="+mn-ea"/>
              </a:rPr>
              <a:t>レティクルのサイズは常に一定で、変わることはありません。</a:t>
            </a:r>
            <a:endParaRPr lang="en-US" altLang="ja-JP" sz="1400" dirty="0">
              <a:latin typeface="+mn-ea"/>
            </a:endParaRPr>
          </a:p>
          <a:p>
            <a:r>
              <a:rPr lang="ja-JP" altLang="en-US" sz="1400" dirty="0">
                <a:latin typeface="+mn-ea"/>
              </a:rPr>
              <a:t>これらの図において、灰色部分は各倍率における</a:t>
            </a:r>
            <a:endParaRPr lang="en-US" altLang="ja-JP" sz="1400" dirty="0">
              <a:latin typeface="+mn-ea"/>
            </a:endParaRPr>
          </a:p>
          <a:p>
            <a:r>
              <a:rPr lang="en-US" altLang="ja-JP" sz="1400" dirty="0">
                <a:latin typeface="+mn-ea"/>
              </a:rPr>
              <a:t>F</a:t>
            </a:r>
            <a:r>
              <a:rPr lang="ja-JP" altLang="en-US" sz="1400" dirty="0">
                <a:latin typeface="+mn-ea"/>
              </a:rPr>
              <a:t>クラス</a:t>
            </a:r>
            <a:r>
              <a:rPr lang="en-US" altLang="ja-JP" sz="1400" dirty="0">
                <a:latin typeface="+mn-ea"/>
              </a:rPr>
              <a:t>1000yard</a:t>
            </a:r>
            <a:r>
              <a:rPr lang="ja-JP" altLang="en-US" sz="1400" dirty="0">
                <a:latin typeface="+mn-ea"/>
              </a:rPr>
              <a:t>標的の黒点部を表します。</a:t>
            </a:r>
          </a:p>
        </p:txBody>
      </p:sp>
    </p:spTree>
    <p:extLst>
      <p:ext uri="{BB962C8B-B14F-4D97-AF65-F5344CB8AC3E}">
        <p14:creationId xmlns:p14="http://schemas.microsoft.com/office/powerpoint/2010/main" val="385974491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2071</TotalTime>
  <Words>2038</Words>
  <Application>Microsoft Office PowerPoint</Application>
  <PresentationFormat>画面に合わせる (4:3)</PresentationFormat>
  <Paragraphs>78</Paragraphs>
  <Slides>8</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8</vt:i4>
      </vt:variant>
    </vt:vector>
  </HeadingPairs>
  <TitlesOfParts>
    <vt:vector size="13" baseType="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DEON 吉江</dc:creator>
  <cp:lastModifiedBy>森田 真理</cp:lastModifiedBy>
  <cp:revision>57</cp:revision>
  <cp:lastPrinted>2021-10-23T07:27:21Z</cp:lastPrinted>
  <dcterms:created xsi:type="dcterms:W3CDTF">2021-08-30T02:44:32Z</dcterms:created>
  <dcterms:modified xsi:type="dcterms:W3CDTF">2021-11-09T08:40:34Z</dcterms:modified>
</cp:coreProperties>
</file>